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3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2F91A-F021-450B-843D-05BB203C3D41}" type="datetimeFigureOut">
              <a:rPr lang="pt-BR" smtClean="0"/>
              <a:t>22/08/2023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B7F3-C82B-4415-9273-D6BAB6AAAC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5066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2F91A-F021-450B-843D-05BB203C3D41}" type="datetimeFigureOut">
              <a:rPr lang="pt-BR" smtClean="0"/>
              <a:t>22/08/2023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B7F3-C82B-4415-9273-D6BAB6AAAC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7325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2F91A-F021-450B-843D-05BB203C3D41}" type="datetimeFigureOut">
              <a:rPr lang="pt-BR" smtClean="0"/>
              <a:t>22/08/2023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B7F3-C82B-4415-9273-D6BAB6AAAC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3932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2F91A-F021-450B-843D-05BB203C3D41}" type="datetimeFigureOut">
              <a:rPr lang="pt-BR" smtClean="0"/>
              <a:t>22/08/2023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B7F3-C82B-4415-9273-D6BAB6AAAC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1323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2F91A-F021-450B-843D-05BB203C3D41}" type="datetimeFigureOut">
              <a:rPr lang="pt-BR" smtClean="0"/>
              <a:t>22/08/2023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B7F3-C82B-4415-9273-D6BAB6AAAC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3472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2F91A-F021-450B-843D-05BB203C3D41}" type="datetimeFigureOut">
              <a:rPr lang="pt-BR" smtClean="0"/>
              <a:t>22/08/2023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B7F3-C82B-4415-9273-D6BAB6AAAC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9378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2F91A-F021-450B-843D-05BB203C3D41}" type="datetimeFigureOut">
              <a:rPr lang="pt-BR" smtClean="0"/>
              <a:t>22/08/2023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B7F3-C82B-4415-9273-D6BAB6AAAC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1077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2F91A-F021-450B-843D-05BB203C3D41}" type="datetimeFigureOut">
              <a:rPr lang="pt-BR" smtClean="0"/>
              <a:t>22/08/2023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B7F3-C82B-4415-9273-D6BAB6AAAC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4702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2F91A-F021-450B-843D-05BB203C3D41}" type="datetimeFigureOut">
              <a:rPr lang="pt-BR" smtClean="0"/>
              <a:t>22/08/2023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B7F3-C82B-4415-9273-D6BAB6AAAC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3830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2F91A-F021-450B-843D-05BB203C3D41}" type="datetimeFigureOut">
              <a:rPr lang="pt-BR" smtClean="0"/>
              <a:t>22/08/2023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B7F3-C82B-4415-9273-D6BAB6AAAC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8321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2F91A-F021-450B-843D-05BB203C3D41}" type="datetimeFigureOut">
              <a:rPr lang="pt-BR" smtClean="0"/>
              <a:t>22/08/2023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B7F3-C82B-4415-9273-D6BAB6AAAC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3737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2F91A-F021-450B-843D-05BB203C3D41}" type="datetimeFigureOut">
              <a:rPr lang="pt-BR" smtClean="0"/>
              <a:t>22/08/2023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9B7F3-C82B-4415-9273-D6BAB6AAAC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4787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0" name="Agrupar 579">
            <a:extLst>
              <a:ext uri="{FF2B5EF4-FFF2-40B4-BE49-F238E27FC236}">
                <a16:creationId xmlns:a16="http://schemas.microsoft.com/office/drawing/2014/main" id="{816014CB-75C1-43BA-9087-3A06299FA004}"/>
              </a:ext>
            </a:extLst>
          </p:cNvPr>
          <p:cNvGrpSpPr/>
          <p:nvPr/>
        </p:nvGrpSpPr>
        <p:grpSpPr>
          <a:xfrm>
            <a:off x="7754" y="150077"/>
            <a:ext cx="9109232" cy="6649106"/>
            <a:chOff x="7754" y="150077"/>
            <a:chExt cx="9109232" cy="664910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7" name="Retângulo 546">
                  <a:extLst>
                    <a:ext uri="{FF2B5EF4-FFF2-40B4-BE49-F238E27FC236}">
                      <a16:creationId xmlns:a16="http://schemas.microsoft.com/office/drawing/2014/main" id="{BE7CEEAB-C423-41A8-88D5-D75B6E4A7762}"/>
                    </a:ext>
                  </a:extLst>
                </p:cNvPr>
                <p:cNvSpPr/>
                <p:nvPr/>
              </p:nvSpPr>
              <p:spPr>
                <a:xfrm>
                  <a:off x="7283925" y="4401788"/>
                  <a:ext cx="559440" cy="221356"/>
                </a:xfrm>
                <a:prstGeom prst="rect">
                  <a:avLst/>
                </a:prstGeom>
                <a:ln w="9525">
                  <a:solidFill>
                    <a:schemeClr val="bg1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14:m>
                    <m:oMath xmlns:m="http://schemas.openxmlformats.org/officeDocument/2006/math">
                      <m:sSup>
                        <m:sSupPr>
                          <m:ctrlPr>
                            <a:rPr lang="pt-BR" sz="1000" b="1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en-US" sz="10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𝐑</m:t>
                          </m:r>
                        </m:e>
                        <m:sup>
                          <m:r>
                            <a:rPr lang="en-US" sz="10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𝟐</m:t>
                          </m:r>
                        </m:sup>
                      </m:sSup>
                    </m:oMath>
                  </a14:m>
                  <a:r>
                    <a:rPr lang="en-US" sz="1000" b="1" dirty="0">
                      <a:solidFill>
                        <a:srgbClr val="FF0000"/>
                      </a:solidFill>
                      <a:effectLst/>
                      <a:latin typeface="Times New Roman" panose="02020603050405020304" pitchFamily="18" charset="0"/>
                      <a:ea typeface="Times New Roman"/>
                      <a:cs typeface="Times New Roman" panose="02020603050405020304" pitchFamily="18" charset="0"/>
                    </a:rPr>
                    <a:t>=0.367</a:t>
                  </a:r>
                  <a:endParaRPr lang="pt-BR" sz="10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547" name="Retângulo 546">
                  <a:extLst>
                    <a:ext uri="{FF2B5EF4-FFF2-40B4-BE49-F238E27FC236}">
                      <a16:creationId xmlns:a16="http://schemas.microsoft.com/office/drawing/2014/main" id="{BE7CEEAB-C423-41A8-88D5-D75B6E4A776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83925" y="4401788"/>
                  <a:ext cx="559440" cy="221356"/>
                </a:xfrm>
                <a:prstGeom prst="rect">
                  <a:avLst/>
                </a:prstGeom>
                <a:blipFill>
                  <a:blip r:embed="rId2"/>
                  <a:stretch>
                    <a:fillRect l="-4255" r="-8511" b="-18421"/>
                  </a:stretch>
                </a:blipFill>
                <a:ln w="9525"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pt-B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6" name="Retângulo 545">
                  <a:extLst>
                    <a:ext uri="{FF2B5EF4-FFF2-40B4-BE49-F238E27FC236}">
                      <a16:creationId xmlns:a16="http://schemas.microsoft.com/office/drawing/2014/main" id="{FE402157-DC8D-486B-9482-8841C1B67484}"/>
                    </a:ext>
                  </a:extLst>
                </p:cNvPr>
                <p:cNvSpPr/>
                <p:nvPr/>
              </p:nvSpPr>
              <p:spPr>
                <a:xfrm>
                  <a:off x="2678372" y="4393257"/>
                  <a:ext cx="559440" cy="245808"/>
                </a:xfrm>
                <a:prstGeom prst="rect">
                  <a:avLst/>
                </a:prstGeom>
                <a:ln w="9525">
                  <a:solidFill>
                    <a:schemeClr val="bg1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14:m>
                    <m:oMath xmlns:m="http://schemas.openxmlformats.org/officeDocument/2006/math">
                      <m:sSup>
                        <m:sSupPr>
                          <m:ctrlPr>
                            <a:rPr lang="pt-BR" sz="1000" b="1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en-US" sz="10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𝐑</m:t>
                          </m:r>
                        </m:e>
                        <m:sup>
                          <m:r>
                            <a:rPr lang="en-US" sz="10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𝟐</m:t>
                          </m:r>
                        </m:sup>
                      </m:sSup>
                    </m:oMath>
                  </a14:m>
                  <a:r>
                    <a:rPr lang="en-US" sz="1000" b="1" dirty="0">
                      <a:solidFill>
                        <a:srgbClr val="FF0000"/>
                      </a:solidFill>
                      <a:effectLst/>
                      <a:latin typeface="Times New Roman" panose="02020603050405020304" pitchFamily="18" charset="0"/>
                      <a:ea typeface="Times New Roman"/>
                      <a:cs typeface="Times New Roman" panose="02020603050405020304" pitchFamily="18" charset="0"/>
                    </a:rPr>
                    <a:t>=0.499</a:t>
                  </a:r>
                  <a:endParaRPr lang="pt-BR" sz="10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546" name="Retângulo 545">
                  <a:extLst>
                    <a:ext uri="{FF2B5EF4-FFF2-40B4-BE49-F238E27FC236}">
                      <a16:creationId xmlns:a16="http://schemas.microsoft.com/office/drawing/2014/main" id="{FE402157-DC8D-486B-9482-8841C1B6748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78372" y="4393257"/>
                  <a:ext cx="559440" cy="245808"/>
                </a:xfrm>
                <a:prstGeom prst="rect">
                  <a:avLst/>
                </a:prstGeom>
                <a:blipFill>
                  <a:blip r:embed="rId3"/>
                  <a:stretch>
                    <a:fillRect l="-3191" r="-8511" b="-11905"/>
                  </a:stretch>
                </a:blipFill>
                <a:ln w="9525"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pt-B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" name="Conector de seta reta 11"/>
            <p:cNvCxnSpPr>
              <a:cxnSpLocks/>
              <a:stCxn id="15" idx="2"/>
              <a:endCxn id="63" idx="6"/>
            </p:cNvCxnSpPr>
            <p:nvPr/>
          </p:nvCxnSpPr>
          <p:spPr>
            <a:xfrm flipH="1" flipV="1">
              <a:off x="3965472" y="2515227"/>
              <a:ext cx="2656217" cy="6021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9" name="Retângulo 438">
              <a:extLst>
                <a:ext uri="{FF2B5EF4-FFF2-40B4-BE49-F238E27FC236}">
                  <a16:creationId xmlns:a16="http://schemas.microsoft.com/office/drawing/2014/main" id="{BF4A4CB4-50C3-426B-AB03-8D34E650847D}"/>
                </a:ext>
              </a:extLst>
            </p:cNvPr>
            <p:cNvSpPr/>
            <p:nvPr/>
          </p:nvSpPr>
          <p:spPr>
            <a:xfrm>
              <a:off x="8657129" y="4168134"/>
              <a:ext cx="388159" cy="36741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00" b="1" dirty="0"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IC7</a:t>
              </a:r>
              <a:endParaRPr lang="pt-BR" sz="1000" dirty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cxnSp>
          <p:nvCxnSpPr>
            <p:cNvPr id="440" name="Conector de seta reta 34">
              <a:extLst>
                <a:ext uri="{FF2B5EF4-FFF2-40B4-BE49-F238E27FC236}">
                  <a16:creationId xmlns:a16="http://schemas.microsoft.com/office/drawing/2014/main" id="{9000FF00-9AFF-4F2C-9BCB-B0BB1C61B5BE}"/>
                </a:ext>
              </a:extLst>
            </p:cNvPr>
            <p:cNvCxnSpPr>
              <a:cxnSpLocks/>
              <a:stCxn id="439" idx="1"/>
              <a:endCxn id="15" idx="0"/>
            </p:cNvCxnSpPr>
            <p:nvPr/>
          </p:nvCxnSpPr>
          <p:spPr>
            <a:xfrm flipH="1" flipV="1">
              <a:off x="7215265" y="2115261"/>
              <a:ext cx="1441864" cy="2236582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1" name="Caixa de texto 686">
              <a:extLst>
                <a:ext uri="{FF2B5EF4-FFF2-40B4-BE49-F238E27FC236}">
                  <a16:creationId xmlns:a16="http://schemas.microsoft.com/office/drawing/2014/main" id="{9D9763C0-0540-4D10-8B22-4EED09F7BF56}"/>
                </a:ext>
              </a:extLst>
            </p:cNvPr>
            <p:cNvSpPr txBox="1"/>
            <p:nvPr/>
          </p:nvSpPr>
          <p:spPr>
            <a:xfrm>
              <a:off x="8117427" y="3812769"/>
              <a:ext cx="303223" cy="244323"/>
            </a:xfrm>
            <a:prstGeom prst="rect">
              <a:avLst/>
            </a:prstGeom>
            <a:solidFill>
              <a:schemeClr val="lt1"/>
            </a:solidFill>
            <a:ln w="9525">
              <a:solidFill>
                <a:schemeClr val="bg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0.751</a:t>
              </a:r>
              <a:endParaRPr lang="pt-BR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cxnSp>
          <p:nvCxnSpPr>
            <p:cNvPr id="435" name="Conector de seta reta 34">
              <a:extLst>
                <a:ext uri="{FF2B5EF4-FFF2-40B4-BE49-F238E27FC236}">
                  <a16:creationId xmlns:a16="http://schemas.microsoft.com/office/drawing/2014/main" id="{ECA83F28-E6B5-4376-8DEA-D05DFBFF6C39}"/>
                </a:ext>
              </a:extLst>
            </p:cNvPr>
            <p:cNvCxnSpPr>
              <a:cxnSpLocks/>
              <a:stCxn id="434" idx="1"/>
              <a:endCxn id="15" idx="0"/>
            </p:cNvCxnSpPr>
            <p:nvPr/>
          </p:nvCxnSpPr>
          <p:spPr>
            <a:xfrm flipH="1" flipV="1">
              <a:off x="7215265" y="2115261"/>
              <a:ext cx="1452202" cy="1803126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0" name="Conector de seta reta 34">
              <a:extLst>
                <a:ext uri="{FF2B5EF4-FFF2-40B4-BE49-F238E27FC236}">
                  <a16:creationId xmlns:a16="http://schemas.microsoft.com/office/drawing/2014/main" id="{8B31BE3F-B90C-41F9-9148-34C99CE223E9}"/>
                </a:ext>
              </a:extLst>
            </p:cNvPr>
            <p:cNvCxnSpPr>
              <a:cxnSpLocks/>
              <a:stCxn id="429" idx="1"/>
              <a:endCxn id="15" idx="0"/>
            </p:cNvCxnSpPr>
            <p:nvPr/>
          </p:nvCxnSpPr>
          <p:spPr>
            <a:xfrm flipH="1" flipV="1">
              <a:off x="7215265" y="2115261"/>
              <a:ext cx="1472231" cy="1376262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5" name="Conector de seta reta 34">
              <a:extLst>
                <a:ext uri="{FF2B5EF4-FFF2-40B4-BE49-F238E27FC236}">
                  <a16:creationId xmlns:a16="http://schemas.microsoft.com/office/drawing/2014/main" id="{63F89D8C-5F67-4747-A766-5B0A59A10B2D}"/>
                </a:ext>
              </a:extLst>
            </p:cNvPr>
            <p:cNvCxnSpPr>
              <a:cxnSpLocks/>
              <a:stCxn id="424" idx="1"/>
              <a:endCxn id="15" idx="0"/>
            </p:cNvCxnSpPr>
            <p:nvPr/>
          </p:nvCxnSpPr>
          <p:spPr>
            <a:xfrm flipH="1" flipV="1">
              <a:off x="7215265" y="2115261"/>
              <a:ext cx="1484996" cy="941758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0" name="Conector de seta reta 34">
              <a:extLst>
                <a:ext uri="{FF2B5EF4-FFF2-40B4-BE49-F238E27FC236}">
                  <a16:creationId xmlns:a16="http://schemas.microsoft.com/office/drawing/2014/main" id="{10E310FF-5910-4FAC-A799-CA3C6CAF29DB}"/>
                </a:ext>
              </a:extLst>
            </p:cNvPr>
            <p:cNvCxnSpPr>
              <a:cxnSpLocks/>
              <a:stCxn id="419" idx="1"/>
              <a:endCxn id="15" idx="0"/>
            </p:cNvCxnSpPr>
            <p:nvPr/>
          </p:nvCxnSpPr>
          <p:spPr>
            <a:xfrm flipH="1" flipV="1">
              <a:off x="7215265" y="2115261"/>
              <a:ext cx="1494154" cy="484655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Elipse 35"/>
            <p:cNvSpPr/>
            <p:nvPr/>
          </p:nvSpPr>
          <p:spPr>
            <a:xfrm>
              <a:off x="6624418" y="4631716"/>
              <a:ext cx="1184028" cy="811890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200" b="1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Innovation Orientation</a:t>
              </a:r>
              <a:endParaRPr lang="pt-BR" sz="1200" dirty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37" name="Retângulo 36"/>
            <p:cNvSpPr/>
            <p:nvPr/>
          </p:nvSpPr>
          <p:spPr>
            <a:xfrm>
              <a:off x="6039070" y="6251641"/>
              <a:ext cx="389146" cy="313014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00" b="1" dirty="0"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D</a:t>
              </a:r>
              <a:r>
                <a:rPr lang="pt-BR" sz="1000" b="1" dirty="0"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C6</a:t>
              </a:r>
              <a:endParaRPr lang="pt-BR" sz="1000" dirty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38" name="Retângulo 37"/>
            <p:cNvSpPr/>
            <p:nvPr/>
          </p:nvSpPr>
          <p:spPr>
            <a:xfrm>
              <a:off x="6520472" y="6251948"/>
              <a:ext cx="389146" cy="305087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IC11</a:t>
              </a:r>
              <a:endParaRPr lang="pt-BR" sz="1000" dirty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39" name="Retângulo 38"/>
            <p:cNvSpPr/>
            <p:nvPr/>
          </p:nvSpPr>
          <p:spPr>
            <a:xfrm>
              <a:off x="7033545" y="6242096"/>
              <a:ext cx="389146" cy="313013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IC2</a:t>
              </a:r>
              <a:endParaRPr lang="pt-BR" sz="1000" dirty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40" name="Retângulo 39"/>
            <p:cNvSpPr/>
            <p:nvPr/>
          </p:nvSpPr>
          <p:spPr>
            <a:xfrm>
              <a:off x="7537763" y="6241244"/>
              <a:ext cx="389146" cy="323411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IC6</a:t>
              </a:r>
              <a:endParaRPr lang="pt-BR" sz="1000" dirty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41" name="Retângulo 40"/>
            <p:cNvSpPr/>
            <p:nvPr/>
          </p:nvSpPr>
          <p:spPr>
            <a:xfrm>
              <a:off x="8077522" y="6252333"/>
              <a:ext cx="389146" cy="313363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IC9</a:t>
              </a:r>
              <a:endParaRPr lang="pt-BR" sz="1000" dirty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cxnSp>
          <p:nvCxnSpPr>
            <p:cNvPr id="45" name="Conector de seta reta 44"/>
            <p:cNvCxnSpPr>
              <a:cxnSpLocks/>
              <a:stCxn id="38" idx="0"/>
              <a:endCxn id="36" idx="5"/>
            </p:cNvCxnSpPr>
            <p:nvPr/>
          </p:nvCxnSpPr>
          <p:spPr>
            <a:xfrm flipV="1">
              <a:off x="6715045" y="5324707"/>
              <a:ext cx="920004" cy="927241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ector de seta reta 45"/>
            <p:cNvCxnSpPr>
              <a:cxnSpLocks/>
              <a:stCxn id="39" idx="0"/>
              <a:endCxn id="36" idx="5"/>
            </p:cNvCxnSpPr>
            <p:nvPr/>
          </p:nvCxnSpPr>
          <p:spPr>
            <a:xfrm flipV="1">
              <a:off x="7228118" y="5324707"/>
              <a:ext cx="406931" cy="917389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ector de seta reta 46"/>
            <p:cNvCxnSpPr>
              <a:cxnSpLocks/>
              <a:stCxn id="40" idx="0"/>
              <a:endCxn id="36" idx="5"/>
            </p:cNvCxnSpPr>
            <p:nvPr/>
          </p:nvCxnSpPr>
          <p:spPr>
            <a:xfrm flipH="1" flipV="1">
              <a:off x="7635049" y="5324707"/>
              <a:ext cx="97287" cy="916537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ector de seta reta 47"/>
            <p:cNvCxnSpPr>
              <a:cxnSpLocks/>
              <a:stCxn id="41" idx="0"/>
              <a:endCxn id="36" idx="5"/>
            </p:cNvCxnSpPr>
            <p:nvPr/>
          </p:nvCxnSpPr>
          <p:spPr>
            <a:xfrm flipH="1" flipV="1">
              <a:off x="7635049" y="5324707"/>
              <a:ext cx="637046" cy="927626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Conector de seta reta 58"/>
            <p:cNvCxnSpPr>
              <a:cxnSpLocks/>
              <a:stCxn id="37" idx="0"/>
              <a:endCxn id="36" idx="5"/>
            </p:cNvCxnSpPr>
            <p:nvPr/>
          </p:nvCxnSpPr>
          <p:spPr>
            <a:xfrm flipV="1">
              <a:off x="6233643" y="5324707"/>
              <a:ext cx="1401406" cy="926934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Retângulo 13"/>
                <p:cNvSpPr/>
                <p:nvPr/>
              </p:nvSpPr>
              <p:spPr>
                <a:xfrm>
                  <a:off x="6284545" y="1943518"/>
                  <a:ext cx="559440" cy="347167"/>
                </a:xfrm>
                <a:prstGeom prst="rect">
                  <a:avLst/>
                </a:prstGeom>
                <a:ln w="9525">
                  <a:solidFill>
                    <a:schemeClr val="bg1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14:m>
                    <m:oMath xmlns:m="http://schemas.openxmlformats.org/officeDocument/2006/math">
                      <m:sSup>
                        <m:sSupPr>
                          <m:ctrlPr>
                            <a:rPr lang="pt-BR" sz="1000" b="1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en-US" sz="10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𝐑</m:t>
                          </m:r>
                        </m:e>
                        <m:sup>
                          <m:r>
                            <a:rPr lang="en-US" sz="10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𝟐</m:t>
                          </m:r>
                        </m:sup>
                      </m:sSup>
                    </m:oMath>
                  </a14:m>
                  <a:r>
                    <a:rPr lang="en-US" sz="1000" b="1" dirty="0">
                      <a:solidFill>
                        <a:srgbClr val="FF0000"/>
                      </a:solidFill>
                      <a:effectLst/>
                      <a:latin typeface="Times New Roman" panose="02020603050405020304" pitchFamily="18" charset="0"/>
                      <a:ea typeface="Times New Roman"/>
                      <a:cs typeface="Times New Roman" panose="02020603050405020304" pitchFamily="18" charset="0"/>
                    </a:rPr>
                    <a:t>=0.692</a:t>
                  </a:r>
                  <a:endParaRPr lang="pt-BR" sz="10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4" name="Retângulo 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84545" y="1943518"/>
                  <a:ext cx="559440" cy="347167"/>
                </a:xfrm>
                <a:prstGeom prst="rect">
                  <a:avLst/>
                </a:prstGeom>
                <a:blipFill>
                  <a:blip r:embed="rId4"/>
                  <a:stretch>
                    <a:fillRect l="-4255" r="-8511"/>
                  </a:stretch>
                </a:blipFill>
                <a:ln w="9525"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pt-B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Elipse 14"/>
            <p:cNvSpPr/>
            <p:nvPr/>
          </p:nvSpPr>
          <p:spPr>
            <a:xfrm>
              <a:off x="6621689" y="2115261"/>
              <a:ext cx="1187151" cy="811973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200" b="1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Marketing Capabilities</a:t>
              </a:r>
              <a:endParaRPr lang="pt-BR" sz="1200" dirty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16" name="Retângulo 15"/>
            <p:cNvSpPr/>
            <p:nvPr/>
          </p:nvSpPr>
          <p:spPr>
            <a:xfrm>
              <a:off x="4632146" y="154794"/>
              <a:ext cx="388159" cy="36741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DC1</a:t>
              </a:r>
              <a:endParaRPr lang="pt-BR" sz="1000" dirty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17" name="Retângulo 16"/>
            <p:cNvSpPr/>
            <p:nvPr/>
          </p:nvSpPr>
          <p:spPr>
            <a:xfrm>
              <a:off x="5099500" y="157184"/>
              <a:ext cx="388159" cy="36741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DC10</a:t>
              </a:r>
              <a:endParaRPr lang="pt-BR" sz="1000" dirty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18" name="Retângulo 17"/>
            <p:cNvSpPr/>
            <p:nvPr/>
          </p:nvSpPr>
          <p:spPr>
            <a:xfrm>
              <a:off x="5553177" y="158405"/>
              <a:ext cx="388159" cy="36741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DC11</a:t>
              </a:r>
              <a:endParaRPr lang="pt-BR" sz="1000" dirty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19" name="Retângulo 18"/>
            <p:cNvSpPr/>
            <p:nvPr/>
          </p:nvSpPr>
          <p:spPr>
            <a:xfrm>
              <a:off x="6020745" y="156600"/>
              <a:ext cx="388159" cy="36741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DC13</a:t>
              </a:r>
              <a:endParaRPr lang="pt-BR" sz="1000" dirty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20" name="Retângulo 19"/>
            <p:cNvSpPr/>
            <p:nvPr/>
          </p:nvSpPr>
          <p:spPr>
            <a:xfrm>
              <a:off x="6486407" y="150077"/>
              <a:ext cx="388159" cy="372134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DC14</a:t>
              </a:r>
              <a:endParaRPr lang="pt-BR" sz="1000" dirty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21" name="Retângulo 20"/>
            <p:cNvSpPr/>
            <p:nvPr/>
          </p:nvSpPr>
          <p:spPr>
            <a:xfrm>
              <a:off x="6966619" y="154501"/>
              <a:ext cx="388159" cy="36741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DC15</a:t>
              </a:r>
              <a:endParaRPr lang="pt-BR" sz="1000" dirty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22" name="Retângulo 21"/>
            <p:cNvSpPr/>
            <p:nvPr/>
          </p:nvSpPr>
          <p:spPr>
            <a:xfrm>
              <a:off x="7455206" y="161305"/>
              <a:ext cx="388159" cy="36741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00" b="1" dirty="0"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D</a:t>
              </a:r>
              <a:r>
                <a:rPr lang="pt-BR" sz="1000" b="1" dirty="0"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C16</a:t>
              </a:r>
              <a:endParaRPr lang="pt-BR" sz="1000" dirty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cxnSp>
          <p:nvCxnSpPr>
            <p:cNvPr id="23" name="Conector de seta reta 22"/>
            <p:cNvCxnSpPr>
              <a:cxnSpLocks/>
              <a:stCxn id="17" idx="2"/>
              <a:endCxn id="15" idx="0"/>
            </p:cNvCxnSpPr>
            <p:nvPr/>
          </p:nvCxnSpPr>
          <p:spPr>
            <a:xfrm>
              <a:off x="5293580" y="524602"/>
              <a:ext cx="1921685" cy="1590659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de seta reta 23"/>
            <p:cNvCxnSpPr>
              <a:cxnSpLocks/>
              <a:stCxn id="18" idx="2"/>
              <a:endCxn id="15" idx="0"/>
            </p:cNvCxnSpPr>
            <p:nvPr/>
          </p:nvCxnSpPr>
          <p:spPr>
            <a:xfrm>
              <a:off x="5747257" y="525823"/>
              <a:ext cx="1468008" cy="1589438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ector de seta reta 24"/>
            <p:cNvCxnSpPr>
              <a:cxnSpLocks/>
              <a:stCxn id="19" idx="2"/>
              <a:endCxn id="15" idx="0"/>
            </p:cNvCxnSpPr>
            <p:nvPr/>
          </p:nvCxnSpPr>
          <p:spPr>
            <a:xfrm>
              <a:off x="6214825" y="524018"/>
              <a:ext cx="1000440" cy="1591243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ector de seta reta 25"/>
            <p:cNvCxnSpPr>
              <a:cxnSpLocks/>
              <a:stCxn id="20" idx="2"/>
              <a:endCxn id="15" idx="0"/>
            </p:cNvCxnSpPr>
            <p:nvPr/>
          </p:nvCxnSpPr>
          <p:spPr>
            <a:xfrm>
              <a:off x="6680487" y="522211"/>
              <a:ext cx="534778" cy="1593050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ector de seta reta 26"/>
            <p:cNvCxnSpPr>
              <a:cxnSpLocks/>
              <a:stCxn id="21" idx="2"/>
              <a:endCxn id="15" idx="0"/>
            </p:cNvCxnSpPr>
            <p:nvPr/>
          </p:nvCxnSpPr>
          <p:spPr>
            <a:xfrm>
              <a:off x="7160699" y="521919"/>
              <a:ext cx="54566" cy="1593342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ector de seta reta 33"/>
            <p:cNvCxnSpPr>
              <a:cxnSpLocks/>
              <a:stCxn id="16" idx="2"/>
              <a:endCxn id="15" idx="0"/>
            </p:cNvCxnSpPr>
            <p:nvPr/>
          </p:nvCxnSpPr>
          <p:spPr>
            <a:xfrm>
              <a:off x="4826226" y="522212"/>
              <a:ext cx="2389039" cy="1593049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ector de seta reta 34"/>
            <p:cNvCxnSpPr>
              <a:cxnSpLocks/>
              <a:stCxn id="22" idx="2"/>
              <a:endCxn id="15" idx="0"/>
            </p:cNvCxnSpPr>
            <p:nvPr/>
          </p:nvCxnSpPr>
          <p:spPr>
            <a:xfrm flipH="1">
              <a:off x="7215265" y="528723"/>
              <a:ext cx="434021" cy="1586538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3" name="Agrupar 262">
              <a:extLst>
                <a:ext uri="{FF2B5EF4-FFF2-40B4-BE49-F238E27FC236}">
                  <a16:creationId xmlns:a16="http://schemas.microsoft.com/office/drawing/2014/main" id="{8748DD03-3F2F-464D-8C83-22099E2C00FC}"/>
                </a:ext>
              </a:extLst>
            </p:cNvPr>
            <p:cNvGrpSpPr/>
            <p:nvPr/>
          </p:nvGrpSpPr>
          <p:grpSpPr>
            <a:xfrm>
              <a:off x="7754" y="150077"/>
              <a:ext cx="3957718" cy="6649106"/>
              <a:chOff x="-7050" y="188136"/>
              <a:chExt cx="3957718" cy="6649106"/>
            </a:xfrm>
          </p:grpSpPr>
          <p:cxnSp>
            <p:nvCxnSpPr>
              <p:cNvPr id="3" name="Conector de seta reta 2"/>
              <p:cNvCxnSpPr>
                <a:cxnSpLocks/>
                <a:stCxn id="82" idx="6"/>
                <a:endCxn id="63" idx="2"/>
              </p:cNvCxnSpPr>
              <p:nvPr/>
            </p:nvCxnSpPr>
            <p:spPr>
              <a:xfrm>
                <a:off x="2301493" y="1506127"/>
                <a:ext cx="387838" cy="1047159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Elipse 81"/>
              <p:cNvSpPr/>
              <p:nvPr/>
            </p:nvSpPr>
            <p:spPr>
              <a:xfrm>
                <a:off x="1183902" y="1100300"/>
                <a:ext cx="1117591" cy="811653"/>
              </a:xfrm>
              <a:prstGeom prst="ellips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en-US" sz="1200" dirty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Information Use</a:t>
                </a:r>
                <a:endParaRPr lang="pt-BR" sz="1200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tângulo 82"/>
              <p:cNvSpPr/>
              <p:nvPr/>
            </p:nvSpPr>
            <p:spPr>
              <a:xfrm>
                <a:off x="108640" y="188136"/>
                <a:ext cx="622753" cy="372135"/>
              </a:xfrm>
              <a:prstGeom prst="rect">
                <a:avLst/>
              </a:prstGeom>
              <a:solidFill>
                <a:srgbClr val="FFFF00"/>
              </a:solidFill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pt-BR" sz="1000" b="1" dirty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CRM14</a:t>
                </a:r>
                <a:endParaRPr lang="pt-BR" sz="1000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tângulo 83"/>
              <p:cNvSpPr/>
              <p:nvPr/>
            </p:nvSpPr>
            <p:spPr>
              <a:xfrm>
                <a:off x="796477" y="192797"/>
                <a:ext cx="633935" cy="371331"/>
              </a:xfrm>
              <a:prstGeom prst="rect">
                <a:avLst/>
              </a:prstGeom>
              <a:solidFill>
                <a:srgbClr val="FFFF00"/>
              </a:solidFill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pt-BR" sz="1000" b="1" dirty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CRM15</a:t>
                </a:r>
                <a:endParaRPr lang="pt-BR" sz="1000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tângulo 84"/>
              <p:cNvSpPr/>
              <p:nvPr/>
            </p:nvSpPr>
            <p:spPr>
              <a:xfrm>
                <a:off x="1523334" y="189057"/>
                <a:ext cx="578259" cy="371331"/>
              </a:xfrm>
              <a:prstGeom prst="rect">
                <a:avLst/>
              </a:prstGeom>
              <a:solidFill>
                <a:srgbClr val="FFFF00"/>
              </a:solidFill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pt-BR" sz="1000" b="1" dirty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CRM16</a:t>
                </a:r>
                <a:endParaRPr lang="pt-BR" sz="1000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88" name="Conector de seta reta 87"/>
              <p:cNvCxnSpPr>
                <a:cxnSpLocks/>
                <a:stCxn id="82" idx="0"/>
                <a:endCxn id="84" idx="2"/>
              </p:cNvCxnSpPr>
              <p:nvPr/>
            </p:nvCxnSpPr>
            <p:spPr>
              <a:xfrm flipH="1" flipV="1">
                <a:off x="1113445" y="564128"/>
                <a:ext cx="629253" cy="536172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Conector de seta reta 88"/>
              <p:cNvCxnSpPr>
                <a:cxnSpLocks/>
                <a:stCxn id="82" idx="0"/>
                <a:endCxn id="85" idx="2"/>
              </p:cNvCxnSpPr>
              <p:nvPr/>
            </p:nvCxnSpPr>
            <p:spPr>
              <a:xfrm flipV="1">
                <a:off x="1742698" y="560388"/>
                <a:ext cx="69766" cy="539912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Conector de seta reta 93"/>
              <p:cNvCxnSpPr>
                <a:cxnSpLocks/>
                <a:stCxn id="82" idx="0"/>
                <a:endCxn id="83" idx="2"/>
              </p:cNvCxnSpPr>
              <p:nvPr/>
            </p:nvCxnSpPr>
            <p:spPr>
              <a:xfrm flipH="1" flipV="1">
                <a:off x="420017" y="560271"/>
                <a:ext cx="1322681" cy="540029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" name="Caixa de texto 648"/>
              <p:cNvSpPr txBox="1"/>
              <p:nvPr/>
            </p:nvSpPr>
            <p:spPr>
              <a:xfrm>
                <a:off x="635958" y="3892840"/>
                <a:ext cx="396789" cy="232910"/>
              </a:xfrm>
              <a:prstGeom prst="rect">
                <a:avLst/>
              </a:prstGeom>
              <a:solidFill>
                <a:schemeClr val="lt1"/>
              </a:solidFill>
              <a:ln w="9525">
                <a:solidFill>
                  <a:schemeClr val="bg1"/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pt-BR" sz="1000" b="1" dirty="0"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0.789</a:t>
                </a:r>
                <a:endParaRPr lang="pt-BR" sz="1000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</p:txBody>
          </p:sp>
          <p:sp>
            <p:nvSpPr>
              <p:cNvPr id="63" name="Elipse 62"/>
              <p:cNvSpPr/>
              <p:nvPr/>
            </p:nvSpPr>
            <p:spPr>
              <a:xfrm>
                <a:off x="2689331" y="2147349"/>
                <a:ext cx="1261337" cy="811873"/>
              </a:xfrm>
              <a:prstGeom prst="ellips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en-US" sz="1200" b="1" dirty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Relational Information Processes</a:t>
                </a:r>
                <a:endParaRPr lang="pt-BR" sz="1200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</p:txBody>
          </p:sp>
          <p:sp>
            <p:nvSpPr>
              <p:cNvPr id="64" name="Retângulo 63"/>
              <p:cNvSpPr/>
              <p:nvPr/>
            </p:nvSpPr>
            <p:spPr>
              <a:xfrm>
                <a:off x="9643" y="3831159"/>
                <a:ext cx="461217" cy="369402"/>
              </a:xfrm>
              <a:prstGeom prst="rect">
                <a:avLst/>
              </a:prstGeom>
              <a:solidFill>
                <a:srgbClr val="FFFF00"/>
              </a:solidFill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en-US" sz="1000" b="1" dirty="0"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C</a:t>
                </a:r>
                <a:r>
                  <a:rPr lang="pt-BR" sz="1000" b="1" dirty="0"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RM10</a:t>
                </a:r>
                <a:endParaRPr lang="pt-BR" sz="1000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</p:txBody>
          </p:sp>
          <p:sp>
            <p:nvSpPr>
              <p:cNvPr id="65" name="Retângulo 64"/>
              <p:cNvSpPr/>
              <p:nvPr/>
            </p:nvSpPr>
            <p:spPr>
              <a:xfrm>
                <a:off x="27999" y="4243070"/>
                <a:ext cx="461217" cy="369402"/>
              </a:xfrm>
              <a:prstGeom prst="rect">
                <a:avLst/>
              </a:prstGeom>
              <a:solidFill>
                <a:srgbClr val="FFFF00"/>
              </a:solidFill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pt-BR" sz="1000" b="1" dirty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CRM11</a:t>
                </a:r>
                <a:endParaRPr lang="pt-BR" sz="1000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</p:txBody>
          </p:sp>
          <p:sp>
            <p:nvSpPr>
              <p:cNvPr id="66" name="Retângulo 65"/>
              <p:cNvSpPr/>
              <p:nvPr/>
            </p:nvSpPr>
            <p:spPr>
              <a:xfrm>
                <a:off x="11744" y="4714149"/>
                <a:ext cx="465320" cy="369402"/>
              </a:xfrm>
              <a:prstGeom prst="rect">
                <a:avLst/>
              </a:prstGeom>
              <a:solidFill>
                <a:srgbClr val="FFFF00"/>
              </a:solidFill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pt-BR" sz="1000" b="1" dirty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CRM12</a:t>
                </a:r>
                <a:endParaRPr lang="pt-BR" sz="1000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</p:txBody>
          </p:sp>
          <p:sp>
            <p:nvSpPr>
              <p:cNvPr id="67" name="Retângulo 66"/>
              <p:cNvSpPr/>
              <p:nvPr/>
            </p:nvSpPr>
            <p:spPr>
              <a:xfrm>
                <a:off x="21077" y="5171377"/>
                <a:ext cx="456731" cy="307752"/>
              </a:xfrm>
              <a:prstGeom prst="rect">
                <a:avLst/>
              </a:prstGeom>
              <a:solidFill>
                <a:srgbClr val="FFFF00"/>
              </a:solidFill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pt-BR" sz="1000" b="1" dirty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CRM13</a:t>
                </a:r>
                <a:endParaRPr lang="pt-BR" sz="1000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</p:txBody>
          </p:sp>
          <p:sp>
            <p:nvSpPr>
              <p:cNvPr id="68" name="Retângulo 67"/>
              <p:cNvSpPr/>
              <p:nvPr/>
            </p:nvSpPr>
            <p:spPr>
              <a:xfrm>
                <a:off x="12560" y="5628324"/>
                <a:ext cx="456732" cy="334272"/>
              </a:xfrm>
              <a:prstGeom prst="rect">
                <a:avLst/>
              </a:prstGeom>
              <a:solidFill>
                <a:srgbClr val="FFFF00"/>
              </a:solidFill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pt-BR" sz="1000" b="1" dirty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CRM17</a:t>
                </a:r>
                <a:endParaRPr lang="pt-BR" sz="1000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</p:txBody>
          </p:sp>
          <p:sp>
            <p:nvSpPr>
              <p:cNvPr id="69" name="Retângulo 68"/>
              <p:cNvSpPr/>
              <p:nvPr/>
            </p:nvSpPr>
            <p:spPr>
              <a:xfrm>
                <a:off x="-7050" y="6094602"/>
                <a:ext cx="433152" cy="369402"/>
              </a:xfrm>
              <a:prstGeom prst="rect">
                <a:avLst/>
              </a:prstGeom>
              <a:solidFill>
                <a:srgbClr val="FFFF00"/>
              </a:solidFill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pt-BR" sz="1000" b="1" dirty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CRM7</a:t>
                </a:r>
                <a:endParaRPr lang="pt-BR" sz="1000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70" name="Conector de seta reta 69"/>
              <p:cNvCxnSpPr>
                <a:cxnSpLocks/>
                <a:stCxn id="65" idx="3"/>
                <a:endCxn id="124" idx="2"/>
              </p:cNvCxnSpPr>
              <p:nvPr/>
            </p:nvCxnSpPr>
            <p:spPr>
              <a:xfrm flipV="1">
                <a:off x="489216" y="4274945"/>
                <a:ext cx="713179" cy="152826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Conector de seta reta 70"/>
              <p:cNvCxnSpPr>
                <a:cxnSpLocks/>
                <a:stCxn id="67" idx="3"/>
                <a:endCxn id="124" idx="2"/>
              </p:cNvCxnSpPr>
              <p:nvPr/>
            </p:nvCxnSpPr>
            <p:spPr>
              <a:xfrm flipV="1">
                <a:off x="477808" y="4274945"/>
                <a:ext cx="724587" cy="1050308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Conector de seta reta 71"/>
              <p:cNvCxnSpPr>
                <a:cxnSpLocks/>
                <a:stCxn id="68" idx="3"/>
                <a:endCxn id="124" idx="2"/>
              </p:cNvCxnSpPr>
              <p:nvPr/>
            </p:nvCxnSpPr>
            <p:spPr>
              <a:xfrm flipV="1">
                <a:off x="469292" y="4274945"/>
                <a:ext cx="733103" cy="1520515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3" name="Caixa de texto 649"/>
              <p:cNvSpPr txBox="1"/>
              <p:nvPr/>
            </p:nvSpPr>
            <p:spPr>
              <a:xfrm>
                <a:off x="609987" y="4233697"/>
                <a:ext cx="337982" cy="192562"/>
              </a:xfrm>
              <a:prstGeom prst="rect">
                <a:avLst/>
              </a:prstGeom>
              <a:solidFill>
                <a:schemeClr val="lt1"/>
              </a:solidFill>
              <a:ln w="9525">
                <a:solidFill>
                  <a:schemeClr val="bg1"/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pt-BR" sz="1000" b="1" dirty="0"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0.840</a:t>
                </a:r>
                <a:endParaRPr lang="pt-BR" sz="1000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75" name="Conector de seta reta 74"/>
              <p:cNvCxnSpPr>
                <a:cxnSpLocks/>
                <a:stCxn id="66" idx="3"/>
                <a:endCxn id="124" idx="2"/>
              </p:cNvCxnSpPr>
              <p:nvPr/>
            </p:nvCxnSpPr>
            <p:spPr>
              <a:xfrm flipV="1">
                <a:off x="477064" y="4274945"/>
                <a:ext cx="725331" cy="623905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6" name="Caixa de texto 652"/>
              <p:cNvSpPr txBox="1"/>
              <p:nvPr/>
            </p:nvSpPr>
            <p:spPr>
              <a:xfrm>
                <a:off x="545998" y="4534030"/>
                <a:ext cx="364218" cy="241800"/>
              </a:xfrm>
              <a:prstGeom prst="rect">
                <a:avLst/>
              </a:prstGeom>
              <a:solidFill>
                <a:schemeClr val="lt1"/>
              </a:solidFill>
              <a:ln w="9525">
                <a:solidFill>
                  <a:schemeClr val="bg1"/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en-US" sz="10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0</a:t>
                </a:r>
                <a:r>
                  <a:rPr lang="pt-BR" sz="10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.857</a:t>
                </a:r>
                <a:endParaRPr lang="pt-BR" sz="1000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78" name="Conector de seta reta 77"/>
              <p:cNvCxnSpPr>
                <a:cxnSpLocks/>
                <a:stCxn id="64" idx="3"/>
                <a:endCxn id="124" idx="2"/>
              </p:cNvCxnSpPr>
              <p:nvPr/>
            </p:nvCxnSpPr>
            <p:spPr>
              <a:xfrm>
                <a:off x="470860" y="4015860"/>
                <a:ext cx="731535" cy="259085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Conector de seta reta 78"/>
              <p:cNvCxnSpPr>
                <a:cxnSpLocks/>
                <a:stCxn id="69" idx="3"/>
                <a:endCxn id="124" idx="2"/>
              </p:cNvCxnSpPr>
              <p:nvPr/>
            </p:nvCxnSpPr>
            <p:spPr>
              <a:xfrm flipV="1">
                <a:off x="426102" y="4274945"/>
                <a:ext cx="776293" cy="2004358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ector de seta reta 10"/>
              <p:cNvCxnSpPr>
                <a:cxnSpLocks/>
                <a:stCxn id="124" idx="0"/>
                <a:endCxn id="63" idx="2"/>
              </p:cNvCxnSpPr>
              <p:nvPr/>
            </p:nvCxnSpPr>
            <p:spPr>
              <a:xfrm flipV="1">
                <a:off x="1798370" y="2553286"/>
                <a:ext cx="890961" cy="1315832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4" name="Elipse 123">
                <a:extLst>
                  <a:ext uri="{FF2B5EF4-FFF2-40B4-BE49-F238E27FC236}">
                    <a16:creationId xmlns:a16="http://schemas.microsoft.com/office/drawing/2014/main" id="{993312A4-BE99-4C9A-9C2F-2DB9A41DF72B}"/>
                  </a:ext>
                </a:extLst>
              </p:cNvPr>
              <p:cNvSpPr/>
              <p:nvPr/>
            </p:nvSpPr>
            <p:spPr>
              <a:xfrm>
                <a:off x="1202395" y="3869118"/>
                <a:ext cx="1191950" cy="811653"/>
              </a:xfrm>
              <a:prstGeom prst="ellips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en-US" sz="1200" dirty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 Information Integration</a:t>
                </a:r>
              </a:p>
              <a:p>
                <a:pPr algn="ctr">
                  <a:spcAft>
                    <a:spcPts val="0"/>
                  </a:spcAft>
                </a:pPr>
                <a:r>
                  <a:rPr lang="en-US" sz="1200" dirty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Access</a:t>
                </a:r>
                <a:endParaRPr lang="pt-BR" sz="1200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8" name="Retângulo 137">
                <a:extLst>
                  <a:ext uri="{FF2B5EF4-FFF2-40B4-BE49-F238E27FC236}">
                    <a16:creationId xmlns:a16="http://schemas.microsoft.com/office/drawing/2014/main" id="{90DA2AF4-1820-4C25-BD15-30FE90CC9A20}"/>
                  </a:ext>
                </a:extLst>
              </p:cNvPr>
              <p:cNvSpPr/>
              <p:nvPr/>
            </p:nvSpPr>
            <p:spPr>
              <a:xfrm>
                <a:off x="514817" y="6467840"/>
                <a:ext cx="433152" cy="369402"/>
              </a:xfrm>
              <a:prstGeom prst="rect">
                <a:avLst/>
              </a:prstGeom>
              <a:solidFill>
                <a:srgbClr val="FFFF00"/>
              </a:solidFill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pt-BR" sz="1000" b="1" dirty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CRM9</a:t>
                </a:r>
                <a:endParaRPr lang="pt-BR" sz="1000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39" name="Conector de seta reta 78">
                <a:extLst>
                  <a:ext uri="{FF2B5EF4-FFF2-40B4-BE49-F238E27FC236}">
                    <a16:creationId xmlns:a16="http://schemas.microsoft.com/office/drawing/2014/main" id="{ECAE2DF0-0701-47AF-8EED-77EAE960147D}"/>
                  </a:ext>
                </a:extLst>
              </p:cNvPr>
              <p:cNvCxnSpPr>
                <a:cxnSpLocks/>
                <a:stCxn id="138" idx="0"/>
                <a:endCxn id="124" idx="2"/>
              </p:cNvCxnSpPr>
              <p:nvPr/>
            </p:nvCxnSpPr>
            <p:spPr>
              <a:xfrm flipV="1">
                <a:off x="731393" y="4274945"/>
                <a:ext cx="471002" cy="2192895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Conector de seta reta 2">
                <a:extLst>
                  <a:ext uri="{FF2B5EF4-FFF2-40B4-BE49-F238E27FC236}">
                    <a16:creationId xmlns:a16="http://schemas.microsoft.com/office/drawing/2014/main" id="{DB4D6FF4-DE6B-4FCE-8D0E-A33EB494C4C1}"/>
                  </a:ext>
                </a:extLst>
              </p:cNvPr>
              <p:cNvCxnSpPr>
                <a:cxnSpLocks/>
                <a:stCxn id="152" idx="6"/>
                <a:endCxn id="63" idx="2"/>
              </p:cNvCxnSpPr>
              <p:nvPr/>
            </p:nvCxnSpPr>
            <p:spPr>
              <a:xfrm flipV="1">
                <a:off x="2365399" y="2553286"/>
                <a:ext cx="323932" cy="37347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2" name="Elipse 151">
                <a:extLst>
                  <a:ext uri="{FF2B5EF4-FFF2-40B4-BE49-F238E27FC236}">
                    <a16:creationId xmlns:a16="http://schemas.microsoft.com/office/drawing/2014/main" id="{ED05B4C0-F97B-4821-B93D-4F4D16C4B7F9}"/>
                  </a:ext>
                </a:extLst>
              </p:cNvPr>
              <p:cNvSpPr/>
              <p:nvPr/>
            </p:nvSpPr>
            <p:spPr>
              <a:xfrm>
                <a:off x="1205810" y="2184806"/>
                <a:ext cx="1159589" cy="811653"/>
              </a:xfrm>
              <a:prstGeom prst="ellips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en-US" sz="1200" dirty="0"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Relationship-oriented Initiatives</a:t>
                </a:r>
                <a:endParaRPr lang="pt-BR" sz="1200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3" name="Retângulo 152">
                <a:extLst>
                  <a:ext uri="{FF2B5EF4-FFF2-40B4-BE49-F238E27FC236}">
                    <a16:creationId xmlns:a16="http://schemas.microsoft.com/office/drawing/2014/main" id="{08382700-3058-4F1E-B895-B22A1F3CEF7D}"/>
                  </a:ext>
                </a:extLst>
              </p:cNvPr>
              <p:cNvSpPr/>
              <p:nvPr/>
            </p:nvSpPr>
            <p:spPr>
              <a:xfrm>
                <a:off x="31861" y="1735290"/>
                <a:ext cx="604120" cy="372135"/>
              </a:xfrm>
              <a:prstGeom prst="rect">
                <a:avLst/>
              </a:prstGeom>
              <a:solidFill>
                <a:srgbClr val="FFFF00"/>
              </a:solidFill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pt-BR" sz="1000" b="1" dirty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CRM1</a:t>
                </a:r>
                <a:endParaRPr lang="pt-BR" sz="1000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4" name="Retângulo 153">
                <a:extLst>
                  <a:ext uri="{FF2B5EF4-FFF2-40B4-BE49-F238E27FC236}">
                    <a16:creationId xmlns:a16="http://schemas.microsoft.com/office/drawing/2014/main" id="{9B252162-8A70-4F15-A5C4-FF1ED93B0A47}"/>
                  </a:ext>
                </a:extLst>
              </p:cNvPr>
              <p:cNvSpPr/>
              <p:nvPr/>
            </p:nvSpPr>
            <p:spPr>
              <a:xfrm>
                <a:off x="21901" y="2394159"/>
                <a:ext cx="604120" cy="371331"/>
              </a:xfrm>
              <a:prstGeom prst="rect">
                <a:avLst/>
              </a:prstGeom>
              <a:solidFill>
                <a:srgbClr val="FFFF00"/>
              </a:solidFill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pt-BR" sz="1000" b="1" dirty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CRM2</a:t>
                </a:r>
                <a:endParaRPr lang="pt-BR" sz="1000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5" name="Retângulo 154">
                <a:extLst>
                  <a:ext uri="{FF2B5EF4-FFF2-40B4-BE49-F238E27FC236}">
                    <a16:creationId xmlns:a16="http://schemas.microsoft.com/office/drawing/2014/main" id="{10389E17-FF29-4387-ACFF-5BC147EF6A2F}"/>
                  </a:ext>
                </a:extLst>
              </p:cNvPr>
              <p:cNvSpPr/>
              <p:nvPr/>
            </p:nvSpPr>
            <p:spPr>
              <a:xfrm>
                <a:off x="40093" y="3001776"/>
                <a:ext cx="591732" cy="371331"/>
              </a:xfrm>
              <a:prstGeom prst="rect">
                <a:avLst/>
              </a:prstGeom>
              <a:solidFill>
                <a:srgbClr val="FFFF00"/>
              </a:solidFill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pt-BR" sz="1000" b="1" dirty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CRM4</a:t>
                </a:r>
                <a:endParaRPr lang="pt-BR" sz="1000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56" name="Conector de seta reta 87">
                <a:extLst>
                  <a:ext uri="{FF2B5EF4-FFF2-40B4-BE49-F238E27FC236}">
                    <a16:creationId xmlns:a16="http://schemas.microsoft.com/office/drawing/2014/main" id="{93E30CC0-39D8-4F4E-B0D6-0CD5942B5AD8}"/>
                  </a:ext>
                </a:extLst>
              </p:cNvPr>
              <p:cNvCxnSpPr>
                <a:cxnSpLocks/>
                <a:stCxn id="152" idx="2"/>
                <a:endCxn id="154" idx="3"/>
              </p:cNvCxnSpPr>
              <p:nvPr/>
            </p:nvCxnSpPr>
            <p:spPr>
              <a:xfrm flipH="1" flipV="1">
                <a:off x="626021" y="2579825"/>
                <a:ext cx="579789" cy="10808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Conector de seta reta 88">
                <a:extLst>
                  <a:ext uri="{FF2B5EF4-FFF2-40B4-BE49-F238E27FC236}">
                    <a16:creationId xmlns:a16="http://schemas.microsoft.com/office/drawing/2014/main" id="{3A752C1B-65C5-45C7-99EF-36695616960C}"/>
                  </a:ext>
                </a:extLst>
              </p:cNvPr>
              <p:cNvCxnSpPr>
                <a:cxnSpLocks/>
                <a:stCxn id="152" idx="2"/>
                <a:endCxn id="155" idx="3"/>
              </p:cNvCxnSpPr>
              <p:nvPr/>
            </p:nvCxnSpPr>
            <p:spPr>
              <a:xfrm flipH="1">
                <a:off x="631825" y="2590633"/>
                <a:ext cx="573985" cy="596809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8" name="Caixa de texto 174">
                <a:extLst>
                  <a:ext uri="{FF2B5EF4-FFF2-40B4-BE49-F238E27FC236}">
                    <a16:creationId xmlns:a16="http://schemas.microsoft.com/office/drawing/2014/main" id="{51972872-B010-438A-86F4-16797DD87784}"/>
                  </a:ext>
                </a:extLst>
              </p:cNvPr>
              <p:cNvSpPr txBox="1"/>
              <p:nvPr/>
            </p:nvSpPr>
            <p:spPr>
              <a:xfrm>
                <a:off x="759515" y="2482645"/>
                <a:ext cx="358419" cy="246685"/>
              </a:xfrm>
              <a:prstGeom prst="rect">
                <a:avLst/>
              </a:prstGeom>
              <a:solidFill>
                <a:schemeClr val="lt1"/>
              </a:solidFill>
              <a:ln w="9525">
                <a:solidFill>
                  <a:schemeClr val="bg1"/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pt-BR" sz="1000" b="1" dirty="0"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0.924</a:t>
                </a:r>
                <a:endParaRPr lang="pt-BR" sz="1000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9" name="Caixa de texto 181">
                <a:extLst>
                  <a:ext uri="{FF2B5EF4-FFF2-40B4-BE49-F238E27FC236}">
                    <a16:creationId xmlns:a16="http://schemas.microsoft.com/office/drawing/2014/main" id="{E2225C88-1F43-4F28-8A41-E49DF58DB765}"/>
                  </a:ext>
                </a:extLst>
              </p:cNvPr>
              <p:cNvSpPr txBox="1"/>
              <p:nvPr/>
            </p:nvSpPr>
            <p:spPr>
              <a:xfrm>
                <a:off x="752885" y="2876072"/>
                <a:ext cx="343803" cy="282045"/>
              </a:xfrm>
              <a:prstGeom prst="rect">
                <a:avLst/>
              </a:prstGeom>
              <a:solidFill>
                <a:schemeClr val="lt1"/>
              </a:solidFill>
              <a:ln w="9525">
                <a:solidFill>
                  <a:schemeClr val="bg1"/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en-US" sz="10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0</a:t>
                </a:r>
                <a:r>
                  <a:rPr lang="pt-BR" sz="10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.873</a:t>
                </a:r>
                <a:endParaRPr lang="pt-BR" sz="1000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60" name="Conector de seta reta 93">
                <a:extLst>
                  <a:ext uri="{FF2B5EF4-FFF2-40B4-BE49-F238E27FC236}">
                    <a16:creationId xmlns:a16="http://schemas.microsoft.com/office/drawing/2014/main" id="{F18616E7-5D2D-4697-9FC7-97F0E32FE3E5}"/>
                  </a:ext>
                </a:extLst>
              </p:cNvPr>
              <p:cNvCxnSpPr>
                <a:cxnSpLocks/>
                <a:stCxn id="152" idx="2"/>
                <a:endCxn id="153" idx="3"/>
              </p:cNvCxnSpPr>
              <p:nvPr/>
            </p:nvCxnSpPr>
            <p:spPr>
              <a:xfrm flipH="1" flipV="1">
                <a:off x="635981" y="1921358"/>
                <a:ext cx="569829" cy="669275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Caixa de texto 650"/>
              <p:cNvSpPr txBox="1"/>
              <p:nvPr/>
            </p:nvSpPr>
            <p:spPr>
              <a:xfrm>
                <a:off x="452740" y="5318301"/>
                <a:ext cx="299325" cy="25878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pt-BR" sz="1000" b="1" dirty="0"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0.684</a:t>
                </a:r>
                <a:endParaRPr lang="pt-BR" sz="1000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</p:txBody>
          </p:sp>
          <p:sp>
            <p:nvSpPr>
              <p:cNvPr id="77" name="Caixa de texto 653"/>
              <p:cNvSpPr txBox="1"/>
              <p:nvPr/>
            </p:nvSpPr>
            <p:spPr>
              <a:xfrm>
                <a:off x="529451" y="4882090"/>
                <a:ext cx="296815" cy="32335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pt-BR" sz="1000" b="1" dirty="0"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0.867</a:t>
                </a:r>
                <a:endParaRPr lang="pt-BR" sz="1000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</p:txBody>
          </p:sp>
          <p:sp>
            <p:nvSpPr>
              <p:cNvPr id="61" name="Caixa de texto 654"/>
              <p:cNvSpPr txBox="1"/>
              <p:nvPr/>
            </p:nvSpPr>
            <p:spPr>
              <a:xfrm>
                <a:off x="545998" y="5848061"/>
                <a:ext cx="286059" cy="258784"/>
              </a:xfrm>
              <a:prstGeom prst="rect">
                <a:avLst/>
              </a:prstGeom>
              <a:solidFill>
                <a:schemeClr val="lt1"/>
              </a:solidFill>
              <a:ln w="9525">
                <a:solidFill>
                  <a:schemeClr val="bg1"/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pt-BR" sz="1000" b="1" dirty="0"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0.651</a:t>
                </a:r>
                <a:endParaRPr lang="pt-BR" sz="1000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Caixa de texto 155"/>
              <p:cNvSpPr txBox="1"/>
              <p:nvPr/>
            </p:nvSpPr>
            <p:spPr>
              <a:xfrm>
                <a:off x="721499" y="780578"/>
                <a:ext cx="349764" cy="255809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pt-BR" sz="1000" b="1" dirty="0"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0.894</a:t>
                </a:r>
                <a:endParaRPr lang="pt-BR" sz="1000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Caixa de texto 174"/>
              <p:cNvSpPr txBox="1"/>
              <p:nvPr/>
            </p:nvSpPr>
            <p:spPr>
              <a:xfrm>
                <a:off x="1227796" y="642326"/>
                <a:ext cx="370771" cy="23716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pt-BR" sz="1000" b="1" dirty="0"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0.910</a:t>
                </a:r>
                <a:endParaRPr lang="pt-BR" sz="1000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Caixa de texto 181"/>
              <p:cNvSpPr txBox="1"/>
              <p:nvPr/>
            </p:nvSpPr>
            <p:spPr>
              <a:xfrm>
                <a:off x="1716605" y="724598"/>
                <a:ext cx="398088" cy="25288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pt-BR" sz="1000" b="1" dirty="0"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0.870</a:t>
                </a:r>
                <a:endParaRPr lang="pt-BR" sz="1000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1" name="Caixa de texto 155">
                <a:extLst>
                  <a:ext uri="{FF2B5EF4-FFF2-40B4-BE49-F238E27FC236}">
                    <a16:creationId xmlns:a16="http://schemas.microsoft.com/office/drawing/2014/main" id="{74827281-67E1-4876-B973-B5689464A914}"/>
                  </a:ext>
                </a:extLst>
              </p:cNvPr>
              <p:cNvSpPr txBox="1"/>
              <p:nvPr/>
            </p:nvSpPr>
            <p:spPr>
              <a:xfrm>
                <a:off x="808826" y="2108383"/>
                <a:ext cx="376955" cy="277934"/>
              </a:xfrm>
              <a:prstGeom prst="rect">
                <a:avLst/>
              </a:prstGeom>
              <a:solidFill>
                <a:schemeClr val="lt1"/>
              </a:solidFill>
              <a:ln w="9525">
                <a:solidFill>
                  <a:schemeClr val="bg1"/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pt-BR" sz="1000" b="1" dirty="0"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0.929</a:t>
                </a:r>
                <a:endParaRPr lang="pt-BR" sz="1000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76" name="Elipse 275">
              <a:extLst>
                <a:ext uri="{FF2B5EF4-FFF2-40B4-BE49-F238E27FC236}">
                  <a16:creationId xmlns:a16="http://schemas.microsoft.com/office/drawing/2014/main" id="{F4C2724D-4B16-441E-BD49-6CB3CCFAE81F}"/>
                </a:ext>
              </a:extLst>
            </p:cNvPr>
            <p:cNvSpPr/>
            <p:nvPr/>
          </p:nvSpPr>
          <p:spPr>
            <a:xfrm>
              <a:off x="2704135" y="4627231"/>
              <a:ext cx="1261337" cy="811890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200" b="1" dirty="0"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CRM Performance</a:t>
              </a:r>
              <a:endParaRPr lang="pt-BR" sz="1200" dirty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277" name="Retângulo 276">
              <a:extLst>
                <a:ext uri="{FF2B5EF4-FFF2-40B4-BE49-F238E27FC236}">
                  <a16:creationId xmlns:a16="http://schemas.microsoft.com/office/drawing/2014/main" id="{65FA11C0-E6E4-445C-AD5D-6A61F4B31A41}"/>
                </a:ext>
              </a:extLst>
            </p:cNvPr>
            <p:cNvSpPr/>
            <p:nvPr/>
          </p:nvSpPr>
          <p:spPr>
            <a:xfrm>
              <a:off x="1757502" y="6221088"/>
              <a:ext cx="389146" cy="371744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00" b="1" dirty="0"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O</a:t>
              </a:r>
              <a:r>
                <a:rPr lang="pt-BR" sz="1000" b="1" dirty="0"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P10</a:t>
              </a:r>
              <a:endParaRPr lang="pt-BR" sz="1000" dirty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278" name="Retângulo 277">
              <a:extLst>
                <a:ext uri="{FF2B5EF4-FFF2-40B4-BE49-F238E27FC236}">
                  <a16:creationId xmlns:a16="http://schemas.microsoft.com/office/drawing/2014/main" id="{E8788DD6-A279-4353-ABAC-F2B303BE732A}"/>
                </a:ext>
              </a:extLst>
            </p:cNvPr>
            <p:cNvSpPr/>
            <p:nvPr/>
          </p:nvSpPr>
          <p:spPr>
            <a:xfrm>
              <a:off x="2260378" y="6221088"/>
              <a:ext cx="389146" cy="368395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OP2</a:t>
              </a:r>
              <a:endParaRPr lang="pt-BR" sz="1000" dirty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279" name="Retângulo 278">
              <a:extLst>
                <a:ext uri="{FF2B5EF4-FFF2-40B4-BE49-F238E27FC236}">
                  <a16:creationId xmlns:a16="http://schemas.microsoft.com/office/drawing/2014/main" id="{EDC59FC0-1BC0-4FFF-94B0-832FDFDC0C72}"/>
                </a:ext>
              </a:extLst>
            </p:cNvPr>
            <p:cNvSpPr/>
            <p:nvPr/>
          </p:nvSpPr>
          <p:spPr>
            <a:xfrm>
              <a:off x="2742324" y="6228639"/>
              <a:ext cx="389146" cy="368395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OP3</a:t>
              </a:r>
              <a:endParaRPr lang="pt-BR" sz="1000" dirty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280" name="Retângulo 279">
              <a:extLst>
                <a:ext uri="{FF2B5EF4-FFF2-40B4-BE49-F238E27FC236}">
                  <a16:creationId xmlns:a16="http://schemas.microsoft.com/office/drawing/2014/main" id="{9CDED694-871A-4BC5-A5A1-D1CED1BE73A5}"/>
                </a:ext>
              </a:extLst>
            </p:cNvPr>
            <p:cNvSpPr/>
            <p:nvPr/>
          </p:nvSpPr>
          <p:spPr>
            <a:xfrm>
              <a:off x="3224603" y="6228639"/>
              <a:ext cx="389146" cy="368395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OP7</a:t>
              </a:r>
              <a:endParaRPr lang="pt-BR" sz="1000" dirty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281" name="Retângulo 280">
              <a:extLst>
                <a:ext uri="{FF2B5EF4-FFF2-40B4-BE49-F238E27FC236}">
                  <a16:creationId xmlns:a16="http://schemas.microsoft.com/office/drawing/2014/main" id="{76C71E65-0308-49E5-8DDA-81A1FDB71A77}"/>
                </a:ext>
              </a:extLst>
            </p:cNvPr>
            <p:cNvSpPr/>
            <p:nvPr/>
          </p:nvSpPr>
          <p:spPr>
            <a:xfrm>
              <a:off x="3686793" y="6228638"/>
              <a:ext cx="389146" cy="368395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OP8</a:t>
              </a:r>
              <a:endParaRPr lang="pt-BR" sz="1000" dirty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284" name="Retângulo 283">
              <a:extLst>
                <a:ext uri="{FF2B5EF4-FFF2-40B4-BE49-F238E27FC236}">
                  <a16:creationId xmlns:a16="http://schemas.microsoft.com/office/drawing/2014/main" id="{6B7569C5-0896-4BA1-B618-5559D8EF6AEA}"/>
                </a:ext>
              </a:extLst>
            </p:cNvPr>
            <p:cNvSpPr/>
            <p:nvPr/>
          </p:nvSpPr>
          <p:spPr>
            <a:xfrm>
              <a:off x="4188689" y="6228638"/>
              <a:ext cx="389146" cy="368395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OP9</a:t>
              </a:r>
              <a:endParaRPr lang="pt-BR" sz="1000" dirty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cxnSp>
          <p:nvCxnSpPr>
            <p:cNvPr id="285" name="Conector de seta reta 44">
              <a:extLst>
                <a:ext uri="{FF2B5EF4-FFF2-40B4-BE49-F238E27FC236}">
                  <a16:creationId xmlns:a16="http://schemas.microsoft.com/office/drawing/2014/main" id="{DFFD419F-416C-4A19-86DC-B2A98C22ADAC}"/>
                </a:ext>
              </a:extLst>
            </p:cNvPr>
            <p:cNvCxnSpPr>
              <a:cxnSpLocks/>
              <a:stCxn id="278" idx="0"/>
              <a:endCxn id="276" idx="4"/>
            </p:cNvCxnSpPr>
            <p:nvPr/>
          </p:nvCxnSpPr>
          <p:spPr>
            <a:xfrm flipV="1">
              <a:off x="2454951" y="5439121"/>
              <a:ext cx="879853" cy="781967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Conector de seta reta 45">
              <a:extLst>
                <a:ext uri="{FF2B5EF4-FFF2-40B4-BE49-F238E27FC236}">
                  <a16:creationId xmlns:a16="http://schemas.microsoft.com/office/drawing/2014/main" id="{A89F127F-FE1E-4608-9A94-138FBBDE6354}"/>
                </a:ext>
              </a:extLst>
            </p:cNvPr>
            <p:cNvCxnSpPr>
              <a:cxnSpLocks/>
              <a:stCxn id="279" idx="0"/>
              <a:endCxn id="276" idx="4"/>
            </p:cNvCxnSpPr>
            <p:nvPr/>
          </p:nvCxnSpPr>
          <p:spPr>
            <a:xfrm flipV="1">
              <a:off x="2936897" y="5439121"/>
              <a:ext cx="397907" cy="789518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Conector de seta reta 46">
              <a:extLst>
                <a:ext uri="{FF2B5EF4-FFF2-40B4-BE49-F238E27FC236}">
                  <a16:creationId xmlns:a16="http://schemas.microsoft.com/office/drawing/2014/main" id="{BAA7ABF7-7B20-4B0C-B0FB-2CFE97B9593E}"/>
                </a:ext>
              </a:extLst>
            </p:cNvPr>
            <p:cNvCxnSpPr>
              <a:cxnSpLocks/>
              <a:stCxn id="280" idx="0"/>
              <a:endCxn id="276" idx="4"/>
            </p:cNvCxnSpPr>
            <p:nvPr/>
          </p:nvCxnSpPr>
          <p:spPr>
            <a:xfrm flipH="1" flipV="1">
              <a:off x="3334804" y="5439121"/>
              <a:ext cx="84372" cy="789518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Conector de seta reta 47">
              <a:extLst>
                <a:ext uri="{FF2B5EF4-FFF2-40B4-BE49-F238E27FC236}">
                  <a16:creationId xmlns:a16="http://schemas.microsoft.com/office/drawing/2014/main" id="{372198F0-595E-4C35-AE76-A9D1BC9E3CAA}"/>
                </a:ext>
              </a:extLst>
            </p:cNvPr>
            <p:cNvCxnSpPr>
              <a:cxnSpLocks/>
              <a:stCxn id="281" idx="0"/>
              <a:endCxn id="276" idx="4"/>
            </p:cNvCxnSpPr>
            <p:nvPr/>
          </p:nvCxnSpPr>
          <p:spPr>
            <a:xfrm flipH="1" flipV="1">
              <a:off x="3334804" y="5439121"/>
              <a:ext cx="546562" cy="789517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Conector de seta reta 49">
              <a:extLst>
                <a:ext uri="{FF2B5EF4-FFF2-40B4-BE49-F238E27FC236}">
                  <a16:creationId xmlns:a16="http://schemas.microsoft.com/office/drawing/2014/main" id="{BA628750-4C04-4967-8F08-CE1D62C0015E}"/>
                </a:ext>
              </a:extLst>
            </p:cNvPr>
            <p:cNvCxnSpPr>
              <a:cxnSpLocks/>
              <a:stCxn id="284" idx="0"/>
              <a:endCxn id="276" idx="4"/>
            </p:cNvCxnSpPr>
            <p:nvPr/>
          </p:nvCxnSpPr>
          <p:spPr>
            <a:xfrm flipH="1" flipV="1">
              <a:off x="3334804" y="5439121"/>
              <a:ext cx="1048458" cy="789517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Conector de seta reta 58">
              <a:extLst>
                <a:ext uri="{FF2B5EF4-FFF2-40B4-BE49-F238E27FC236}">
                  <a16:creationId xmlns:a16="http://schemas.microsoft.com/office/drawing/2014/main" id="{258C35A8-BDBD-43F7-ABAF-DDDC894CE8E7}"/>
                </a:ext>
              </a:extLst>
            </p:cNvPr>
            <p:cNvCxnSpPr>
              <a:cxnSpLocks/>
              <a:stCxn id="277" idx="0"/>
              <a:endCxn id="276" idx="4"/>
            </p:cNvCxnSpPr>
            <p:nvPr/>
          </p:nvCxnSpPr>
          <p:spPr>
            <a:xfrm flipV="1">
              <a:off x="1952075" y="5439121"/>
              <a:ext cx="1382729" cy="781967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3" name="Caixa de texto 679">
              <a:extLst>
                <a:ext uri="{FF2B5EF4-FFF2-40B4-BE49-F238E27FC236}">
                  <a16:creationId xmlns:a16="http://schemas.microsoft.com/office/drawing/2014/main" id="{A4826C5A-63B9-4628-955C-41C8016ECF44}"/>
                </a:ext>
              </a:extLst>
            </p:cNvPr>
            <p:cNvSpPr txBox="1"/>
            <p:nvPr/>
          </p:nvSpPr>
          <p:spPr>
            <a:xfrm>
              <a:off x="3497729" y="5742513"/>
              <a:ext cx="380251" cy="195842"/>
            </a:xfrm>
            <a:prstGeom prst="rect">
              <a:avLst/>
            </a:prstGeom>
            <a:solidFill>
              <a:schemeClr val="lt1"/>
            </a:solidFill>
            <a:ln w="9525">
              <a:solidFill>
                <a:schemeClr val="bg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0.671</a:t>
              </a:r>
              <a:endParaRPr lang="pt-BR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294" name="Caixa de texto 680">
              <a:extLst>
                <a:ext uri="{FF2B5EF4-FFF2-40B4-BE49-F238E27FC236}">
                  <a16:creationId xmlns:a16="http://schemas.microsoft.com/office/drawing/2014/main" id="{76671DC6-A80C-43C1-83CA-453F05112577}"/>
                </a:ext>
              </a:extLst>
            </p:cNvPr>
            <p:cNvSpPr txBox="1"/>
            <p:nvPr/>
          </p:nvSpPr>
          <p:spPr>
            <a:xfrm>
              <a:off x="1848274" y="5864782"/>
              <a:ext cx="432027" cy="257775"/>
            </a:xfrm>
            <a:prstGeom prst="rect">
              <a:avLst/>
            </a:prstGeom>
            <a:solidFill>
              <a:schemeClr val="lt1"/>
            </a:solidFill>
            <a:ln w="9525">
              <a:solidFill>
                <a:schemeClr val="bg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0.798</a:t>
              </a:r>
              <a:endParaRPr lang="pt-BR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296" name="Caixa de texto 682">
              <a:extLst>
                <a:ext uri="{FF2B5EF4-FFF2-40B4-BE49-F238E27FC236}">
                  <a16:creationId xmlns:a16="http://schemas.microsoft.com/office/drawing/2014/main" id="{E942F556-A008-4732-8F26-FF4743D435EF}"/>
                </a:ext>
              </a:extLst>
            </p:cNvPr>
            <p:cNvSpPr txBox="1"/>
            <p:nvPr/>
          </p:nvSpPr>
          <p:spPr>
            <a:xfrm>
              <a:off x="2513227" y="5909381"/>
              <a:ext cx="345074" cy="239999"/>
            </a:xfrm>
            <a:prstGeom prst="rect">
              <a:avLst/>
            </a:prstGeom>
            <a:solidFill>
              <a:schemeClr val="lt1"/>
            </a:solidFill>
            <a:ln w="9525">
              <a:solidFill>
                <a:schemeClr val="bg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0.615</a:t>
              </a:r>
              <a:endParaRPr lang="pt-BR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297" name="Caixa de texto 683">
              <a:extLst>
                <a:ext uri="{FF2B5EF4-FFF2-40B4-BE49-F238E27FC236}">
                  <a16:creationId xmlns:a16="http://schemas.microsoft.com/office/drawing/2014/main" id="{95578651-C1EA-415C-B45F-97CEB3C3A085}"/>
                </a:ext>
              </a:extLst>
            </p:cNvPr>
            <p:cNvSpPr txBox="1"/>
            <p:nvPr/>
          </p:nvSpPr>
          <p:spPr>
            <a:xfrm>
              <a:off x="2925049" y="5842138"/>
              <a:ext cx="324457" cy="219075"/>
            </a:xfrm>
            <a:prstGeom prst="rect">
              <a:avLst/>
            </a:prstGeom>
            <a:solidFill>
              <a:schemeClr val="lt1"/>
            </a:solidFill>
            <a:ln w="9525">
              <a:solidFill>
                <a:schemeClr val="bg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0.738</a:t>
              </a:r>
              <a:endParaRPr lang="pt-BR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298" name="Caixa de texto 684">
              <a:extLst>
                <a:ext uri="{FF2B5EF4-FFF2-40B4-BE49-F238E27FC236}">
                  <a16:creationId xmlns:a16="http://schemas.microsoft.com/office/drawing/2014/main" id="{02CE2679-91CC-4046-BF90-6A9F5707D627}"/>
                </a:ext>
              </a:extLst>
            </p:cNvPr>
            <p:cNvSpPr txBox="1"/>
            <p:nvPr/>
          </p:nvSpPr>
          <p:spPr>
            <a:xfrm>
              <a:off x="3328584" y="5944605"/>
              <a:ext cx="287422" cy="185894"/>
            </a:xfrm>
            <a:prstGeom prst="rect">
              <a:avLst/>
            </a:prstGeom>
            <a:solidFill>
              <a:schemeClr val="lt1"/>
            </a:solidFill>
            <a:ln w="9525">
              <a:solidFill>
                <a:schemeClr val="bg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0.830</a:t>
              </a:r>
              <a:endParaRPr lang="pt-BR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13" name="Caixa de texto 686"/>
            <p:cNvSpPr txBox="1"/>
            <p:nvPr/>
          </p:nvSpPr>
          <p:spPr>
            <a:xfrm>
              <a:off x="7265920" y="855781"/>
              <a:ext cx="415008" cy="259647"/>
            </a:xfrm>
            <a:prstGeom prst="rect">
              <a:avLst/>
            </a:prstGeom>
            <a:solidFill>
              <a:schemeClr val="lt1"/>
            </a:solidFill>
            <a:ln w="9525">
              <a:solidFill>
                <a:schemeClr val="bg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0.851</a:t>
              </a:r>
              <a:endParaRPr lang="pt-BR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28" name="Caixa de texto 702"/>
            <p:cNvSpPr txBox="1"/>
            <p:nvPr/>
          </p:nvSpPr>
          <p:spPr>
            <a:xfrm>
              <a:off x="5078980" y="729674"/>
              <a:ext cx="366708" cy="242556"/>
            </a:xfrm>
            <a:prstGeom prst="rect">
              <a:avLst/>
            </a:prstGeom>
            <a:solidFill>
              <a:schemeClr val="lt1"/>
            </a:solidFill>
            <a:ln w="9525">
              <a:solidFill>
                <a:schemeClr val="bg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0.714</a:t>
              </a:r>
              <a:endParaRPr lang="pt-BR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30" name="Caixa de texto 704"/>
            <p:cNvSpPr txBox="1"/>
            <p:nvPr/>
          </p:nvSpPr>
          <p:spPr>
            <a:xfrm>
              <a:off x="5894187" y="636961"/>
              <a:ext cx="323792" cy="223198"/>
            </a:xfrm>
            <a:prstGeom prst="rect">
              <a:avLst/>
            </a:prstGeom>
            <a:solidFill>
              <a:schemeClr val="lt1"/>
            </a:solidFill>
            <a:ln w="9525">
              <a:solidFill>
                <a:schemeClr val="bg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0.823</a:t>
              </a:r>
              <a:endParaRPr lang="pt-BR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31" name="Caixa de texto 705"/>
            <p:cNvSpPr txBox="1"/>
            <p:nvPr/>
          </p:nvSpPr>
          <p:spPr>
            <a:xfrm>
              <a:off x="6308699" y="712242"/>
              <a:ext cx="371787" cy="274217"/>
            </a:xfrm>
            <a:prstGeom prst="rect">
              <a:avLst/>
            </a:prstGeom>
            <a:solidFill>
              <a:schemeClr val="lt1"/>
            </a:solidFill>
            <a:ln w="9525">
              <a:solidFill>
                <a:schemeClr val="bg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0.625</a:t>
              </a:r>
              <a:endParaRPr lang="pt-BR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32" name="Caixa de texto 706"/>
            <p:cNvSpPr txBox="1"/>
            <p:nvPr/>
          </p:nvSpPr>
          <p:spPr>
            <a:xfrm>
              <a:off x="6983553" y="1098936"/>
              <a:ext cx="425792" cy="256786"/>
            </a:xfrm>
            <a:prstGeom prst="rect">
              <a:avLst/>
            </a:prstGeom>
            <a:solidFill>
              <a:schemeClr val="lt1"/>
            </a:solidFill>
            <a:ln w="9525">
              <a:solidFill>
                <a:schemeClr val="bg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0.820</a:t>
              </a:r>
              <a:endParaRPr lang="pt-BR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33" name="Caixa de texto 708"/>
            <p:cNvSpPr txBox="1"/>
            <p:nvPr/>
          </p:nvSpPr>
          <p:spPr>
            <a:xfrm>
              <a:off x="6696566" y="855780"/>
              <a:ext cx="446427" cy="236351"/>
            </a:xfrm>
            <a:prstGeom prst="rect">
              <a:avLst/>
            </a:prstGeom>
            <a:solidFill>
              <a:schemeClr val="lt1"/>
            </a:solidFill>
            <a:ln w="9525">
              <a:solidFill>
                <a:schemeClr val="bg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00" b="1" dirty="0">
                  <a:solidFill>
                    <a:srgbClr val="0070C0"/>
                  </a:solidFill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0</a:t>
              </a:r>
              <a:r>
                <a:rPr lang="pt-BR" sz="1000" b="1" dirty="0">
                  <a:solidFill>
                    <a:srgbClr val="0070C0"/>
                  </a:solidFill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.821</a:t>
              </a:r>
              <a:endParaRPr lang="pt-BR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390" name="Retângulo 389">
              <a:extLst>
                <a:ext uri="{FF2B5EF4-FFF2-40B4-BE49-F238E27FC236}">
                  <a16:creationId xmlns:a16="http://schemas.microsoft.com/office/drawing/2014/main" id="{6E10B3FE-1169-4062-9EAA-4DE2754D5641}"/>
                </a:ext>
              </a:extLst>
            </p:cNvPr>
            <p:cNvSpPr/>
            <p:nvPr/>
          </p:nvSpPr>
          <p:spPr>
            <a:xfrm>
              <a:off x="7903705" y="154501"/>
              <a:ext cx="388159" cy="36741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00" b="1" dirty="0"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D</a:t>
              </a:r>
              <a:r>
                <a:rPr lang="pt-BR" sz="1000" b="1" dirty="0"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C17</a:t>
              </a:r>
              <a:endParaRPr lang="pt-BR" sz="1000" dirty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cxnSp>
          <p:nvCxnSpPr>
            <p:cNvPr id="391" name="Conector de seta reta 34">
              <a:extLst>
                <a:ext uri="{FF2B5EF4-FFF2-40B4-BE49-F238E27FC236}">
                  <a16:creationId xmlns:a16="http://schemas.microsoft.com/office/drawing/2014/main" id="{5E3ECE4A-8B1A-4D3E-83A8-3C70C65C3686}"/>
                </a:ext>
              </a:extLst>
            </p:cNvPr>
            <p:cNvCxnSpPr>
              <a:cxnSpLocks/>
              <a:stCxn id="390" idx="2"/>
              <a:endCxn id="15" idx="0"/>
            </p:cNvCxnSpPr>
            <p:nvPr/>
          </p:nvCxnSpPr>
          <p:spPr>
            <a:xfrm flipH="1">
              <a:off x="7215265" y="521919"/>
              <a:ext cx="882520" cy="1593342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2" name="Caixa de texto 686">
              <a:extLst>
                <a:ext uri="{FF2B5EF4-FFF2-40B4-BE49-F238E27FC236}">
                  <a16:creationId xmlns:a16="http://schemas.microsoft.com/office/drawing/2014/main" id="{0B872944-39FF-4B10-A0B6-6530C1D909BD}"/>
                </a:ext>
              </a:extLst>
            </p:cNvPr>
            <p:cNvSpPr txBox="1"/>
            <p:nvPr/>
          </p:nvSpPr>
          <p:spPr>
            <a:xfrm>
              <a:off x="7747622" y="712242"/>
              <a:ext cx="364354" cy="281266"/>
            </a:xfrm>
            <a:prstGeom prst="rect">
              <a:avLst/>
            </a:prstGeom>
            <a:solidFill>
              <a:schemeClr val="lt1"/>
            </a:solidFill>
            <a:ln w="9525">
              <a:solidFill>
                <a:schemeClr val="bg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0.839</a:t>
              </a:r>
              <a:endParaRPr lang="pt-BR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394" name="Retângulo 393">
              <a:extLst>
                <a:ext uri="{FF2B5EF4-FFF2-40B4-BE49-F238E27FC236}">
                  <a16:creationId xmlns:a16="http://schemas.microsoft.com/office/drawing/2014/main" id="{566B07DD-31D8-41A0-8FC8-1E4FAD09B1DE}"/>
                </a:ext>
              </a:extLst>
            </p:cNvPr>
            <p:cNvSpPr/>
            <p:nvPr/>
          </p:nvSpPr>
          <p:spPr>
            <a:xfrm>
              <a:off x="8340668" y="161305"/>
              <a:ext cx="388159" cy="36741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00" b="1" dirty="0"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D</a:t>
              </a:r>
              <a:r>
                <a:rPr lang="pt-BR" sz="1000" b="1" dirty="0"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C18</a:t>
              </a:r>
              <a:endParaRPr lang="pt-BR" sz="1000" dirty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cxnSp>
          <p:nvCxnSpPr>
            <p:cNvPr id="395" name="Conector de seta reta 34">
              <a:extLst>
                <a:ext uri="{FF2B5EF4-FFF2-40B4-BE49-F238E27FC236}">
                  <a16:creationId xmlns:a16="http://schemas.microsoft.com/office/drawing/2014/main" id="{39F15917-C760-43D2-B00B-C90BF7C97DCE}"/>
                </a:ext>
              </a:extLst>
            </p:cNvPr>
            <p:cNvCxnSpPr>
              <a:cxnSpLocks/>
              <a:stCxn id="394" idx="2"/>
              <a:endCxn id="15" idx="0"/>
            </p:cNvCxnSpPr>
            <p:nvPr/>
          </p:nvCxnSpPr>
          <p:spPr>
            <a:xfrm flipH="1">
              <a:off x="7215265" y="528723"/>
              <a:ext cx="1319483" cy="1586538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6" name="Caixa de texto 686">
              <a:extLst>
                <a:ext uri="{FF2B5EF4-FFF2-40B4-BE49-F238E27FC236}">
                  <a16:creationId xmlns:a16="http://schemas.microsoft.com/office/drawing/2014/main" id="{F728F8D6-4879-4256-BB67-03B46FCFB202}"/>
                </a:ext>
              </a:extLst>
            </p:cNvPr>
            <p:cNvSpPr txBox="1"/>
            <p:nvPr/>
          </p:nvSpPr>
          <p:spPr>
            <a:xfrm>
              <a:off x="8107319" y="755796"/>
              <a:ext cx="459070" cy="234971"/>
            </a:xfrm>
            <a:prstGeom prst="rect">
              <a:avLst/>
            </a:prstGeom>
            <a:solidFill>
              <a:schemeClr val="lt1"/>
            </a:solidFill>
            <a:ln w="9525">
              <a:solidFill>
                <a:schemeClr val="bg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0.744</a:t>
              </a:r>
              <a:endParaRPr lang="pt-BR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398" name="Retângulo 397">
              <a:extLst>
                <a:ext uri="{FF2B5EF4-FFF2-40B4-BE49-F238E27FC236}">
                  <a16:creationId xmlns:a16="http://schemas.microsoft.com/office/drawing/2014/main" id="{0E69CD54-6EC2-43F5-9FE9-4CFE0F84F0F9}"/>
                </a:ext>
              </a:extLst>
            </p:cNvPr>
            <p:cNvSpPr/>
            <p:nvPr/>
          </p:nvSpPr>
          <p:spPr>
            <a:xfrm>
              <a:off x="8720181" y="596378"/>
              <a:ext cx="388159" cy="36741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00" b="1" dirty="0"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D</a:t>
              </a:r>
              <a:r>
                <a:rPr lang="pt-BR" sz="1000" b="1" dirty="0"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C4</a:t>
              </a:r>
              <a:endParaRPr lang="pt-BR" sz="1000" dirty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cxnSp>
          <p:nvCxnSpPr>
            <p:cNvPr id="399" name="Conector de seta reta 34">
              <a:extLst>
                <a:ext uri="{FF2B5EF4-FFF2-40B4-BE49-F238E27FC236}">
                  <a16:creationId xmlns:a16="http://schemas.microsoft.com/office/drawing/2014/main" id="{C3AFFC81-7CB5-4D30-8F2F-0D8857E0BE99}"/>
                </a:ext>
              </a:extLst>
            </p:cNvPr>
            <p:cNvCxnSpPr>
              <a:cxnSpLocks/>
              <a:stCxn id="398" idx="2"/>
              <a:endCxn id="15" idx="0"/>
            </p:cNvCxnSpPr>
            <p:nvPr/>
          </p:nvCxnSpPr>
          <p:spPr>
            <a:xfrm flipH="1">
              <a:off x="7215265" y="963796"/>
              <a:ext cx="1698996" cy="1151465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0" name="Caixa de texto 686">
              <a:extLst>
                <a:ext uri="{FF2B5EF4-FFF2-40B4-BE49-F238E27FC236}">
                  <a16:creationId xmlns:a16="http://schemas.microsoft.com/office/drawing/2014/main" id="{8449E859-7357-420D-B2A7-282125C6564D}"/>
                </a:ext>
              </a:extLst>
            </p:cNvPr>
            <p:cNvSpPr txBox="1"/>
            <p:nvPr/>
          </p:nvSpPr>
          <p:spPr>
            <a:xfrm>
              <a:off x="8272095" y="990768"/>
              <a:ext cx="359692" cy="287046"/>
            </a:xfrm>
            <a:prstGeom prst="rect">
              <a:avLst/>
            </a:prstGeom>
            <a:solidFill>
              <a:schemeClr val="lt1"/>
            </a:solidFill>
            <a:ln w="9525">
              <a:solidFill>
                <a:schemeClr val="bg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0.773</a:t>
              </a:r>
              <a:endParaRPr lang="pt-BR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402" name="Retângulo 401">
              <a:extLst>
                <a:ext uri="{FF2B5EF4-FFF2-40B4-BE49-F238E27FC236}">
                  <a16:creationId xmlns:a16="http://schemas.microsoft.com/office/drawing/2014/main" id="{7954DF6C-4B03-45E8-AB6D-48105E802DCC}"/>
                </a:ext>
              </a:extLst>
            </p:cNvPr>
            <p:cNvSpPr/>
            <p:nvPr/>
          </p:nvSpPr>
          <p:spPr>
            <a:xfrm>
              <a:off x="8728827" y="1129251"/>
              <a:ext cx="388159" cy="36741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00" b="1" dirty="0"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D</a:t>
              </a:r>
              <a:r>
                <a:rPr lang="pt-BR" sz="1000" b="1" dirty="0"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C7</a:t>
              </a:r>
              <a:endParaRPr lang="pt-BR" sz="1000" dirty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cxnSp>
          <p:nvCxnSpPr>
            <p:cNvPr id="403" name="Conector de seta reta 34">
              <a:extLst>
                <a:ext uri="{FF2B5EF4-FFF2-40B4-BE49-F238E27FC236}">
                  <a16:creationId xmlns:a16="http://schemas.microsoft.com/office/drawing/2014/main" id="{A19F7ED0-EDD5-4A70-8EBE-1DBCB485EACA}"/>
                </a:ext>
              </a:extLst>
            </p:cNvPr>
            <p:cNvCxnSpPr>
              <a:cxnSpLocks/>
              <a:stCxn id="402" idx="1"/>
              <a:endCxn id="15" idx="0"/>
            </p:cNvCxnSpPr>
            <p:nvPr/>
          </p:nvCxnSpPr>
          <p:spPr>
            <a:xfrm flipH="1">
              <a:off x="7215265" y="1312960"/>
              <a:ext cx="1513562" cy="802301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4" name="Caixa de texto 686">
              <a:extLst>
                <a:ext uri="{FF2B5EF4-FFF2-40B4-BE49-F238E27FC236}">
                  <a16:creationId xmlns:a16="http://schemas.microsoft.com/office/drawing/2014/main" id="{13E76F84-DA33-4496-A4CA-420A0E22949D}"/>
                </a:ext>
              </a:extLst>
            </p:cNvPr>
            <p:cNvSpPr txBox="1"/>
            <p:nvPr/>
          </p:nvSpPr>
          <p:spPr>
            <a:xfrm>
              <a:off x="8291864" y="1399268"/>
              <a:ext cx="354733" cy="237804"/>
            </a:xfrm>
            <a:prstGeom prst="rect">
              <a:avLst/>
            </a:prstGeom>
            <a:solidFill>
              <a:schemeClr val="lt1"/>
            </a:solidFill>
            <a:ln w="9525">
              <a:solidFill>
                <a:schemeClr val="bg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0.786</a:t>
              </a:r>
              <a:endParaRPr lang="pt-BR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408" name="Retângulo 407">
              <a:extLst>
                <a:ext uri="{FF2B5EF4-FFF2-40B4-BE49-F238E27FC236}">
                  <a16:creationId xmlns:a16="http://schemas.microsoft.com/office/drawing/2014/main" id="{C85D7A5A-A4C0-4A38-9642-C929717C12FB}"/>
                </a:ext>
              </a:extLst>
            </p:cNvPr>
            <p:cNvSpPr/>
            <p:nvPr/>
          </p:nvSpPr>
          <p:spPr>
            <a:xfrm>
              <a:off x="8720181" y="1564324"/>
              <a:ext cx="388159" cy="36741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00" b="1" dirty="0"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IC1</a:t>
              </a:r>
              <a:endParaRPr lang="pt-BR" sz="1000" dirty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cxnSp>
          <p:nvCxnSpPr>
            <p:cNvPr id="409" name="Conector de seta reta 34">
              <a:extLst>
                <a:ext uri="{FF2B5EF4-FFF2-40B4-BE49-F238E27FC236}">
                  <a16:creationId xmlns:a16="http://schemas.microsoft.com/office/drawing/2014/main" id="{1A1FE379-F5BD-49DB-94AF-84BC4E7CC70E}"/>
                </a:ext>
              </a:extLst>
            </p:cNvPr>
            <p:cNvCxnSpPr>
              <a:cxnSpLocks/>
              <a:stCxn id="408" idx="1"/>
              <a:endCxn id="15" idx="0"/>
            </p:cNvCxnSpPr>
            <p:nvPr/>
          </p:nvCxnSpPr>
          <p:spPr>
            <a:xfrm flipH="1">
              <a:off x="7215265" y="1748033"/>
              <a:ext cx="1504916" cy="367228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0" name="Caixa de texto 686">
              <a:extLst>
                <a:ext uri="{FF2B5EF4-FFF2-40B4-BE49-F238E27FC236}">
                  <a16:creationId xmlns:a16="http://schemas.microsoft.com/office/drawing/2014/main" id="{29C9F0EF-A26D-49CC-962B-BF8DA422A28B}"/>
                </a:ext>
              </a:extLst>
            </p:cNvPr>
            <p:cNvSpPr txBox="1"/>
            <p:nvPr/>
          </p:nvSpPr>
          <p:spPr>
            <a:xfrm>
              <a:off x="7944099" y="1759104"/>
              <a:ext cx="396569" cy="249154"/>
            </a:xfrm>
            <a:prstGeom prst="rect">
              <a:avLst/>
            </a:prstGeom>
            <a:solidFill>
              <a:schemeClr val="lt1"/>
            </a:solidFill>
            <a:ln w="9525">
              <a:solidFill>
                <a:schemeClr val="bg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0.757</a:t>
              </a:r>
              <a:endParaRPr lang="pt-BR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414" name="Retângulo 413">
              <a:extLst>
                <a:ext uri="{FF2B5EF4-FFF2-40B4-BE49-F238E27FC236}">
                  <a16:creationId xmlns:a16="http://schemas.microsoft.com/office/drawing/2014/main" id="{583716BE-EBB6-4B7F-9E7E-B3FB638F5987}"/>
                </a:ext>
              </a:extLst>
            </p:cNvPr>
            <p:cNvSpPr/>
            <p:nvPr/>
          </p:nvSpPr>
          <p:spPr>
            <a:xfrm>
              <a:off x="8720181" y="1989357"/>
              <a:ext cx="388159" cy="36741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00" b="1" dirty="0"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IC10</a:t>
              </a:r>
              <a:endParaRPr lang="pt-BR" sz="1000" dirty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cxnSp>
          <p:nvCxnSpPr>
            <p:cNvPr id="415" name="Conector de seta reta 34">
              <a:extLst>
                <a:ext uri="{FF2B5EF4-FFF2-40B4-BE49-F238E27FC236}">
                  <a16:creationId xmlns:a16="http://schemas.microsoft.com/office/drawing/2014/main" id="{2B8B151E-282D-4AA5-8562-89B2ED243069}"/>
                </a:ext>
              </a:extLst>
            </p:cNvPr>
            <p:cNvCxnSpPr>
              <a:cxnSpLocks/>
              <a:stCxn id="414" idx="1"/>
              <a:endCxn id="15" idx="0"/>
            </p:cNvCxnSpPr>
            <p:nvPr/>
          </p:nvCxnSpPr>
          <p:spPr>
            <a:xfrm flipH="1" flipV="1">
              <a:off x="7215265" y="2115261"/>
              <a:ext cx="1504916" cy="57805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6" name="Caixa de texto 686">
              <a:extLst>
                <a:ext uri="{FF2B5EF4-FFF2-40B4-BE49-F238E27FC236}">
                  <a16:creationId xmlns:a16="http://schemas.microsoft.com/office/drawing/2014/main" id="{4F14E570-A18A-4D80-87AD-ABED12BF942A}"/>
                </a:ext>
              </a:extLst>
            </p:cNvPr>
            <p:cNvSpPr txBox="1"/>
            <p:nvPr/>
          </p:nvSpPr>
          <p:spPr>
            <a:xfrm>
              <a:off x="8145986" y="2004300"/>
              <a:ext cx="369250" cy="196004"/>
            </a:xfrm>
            <a:prstGeom prst="rect">
              <a:avLst/>
            </a:prstGeom>
            <a:solidFill>
              <a:schemeClr val="lt1"/>
            </a:solidFill>
            <a:ln w="9525">
              <a:solidFill>
                <a:schemeClr val="bg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0.848</a:t>
              </a:r>
              <a:endParaRPr lang="pt-BR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419" name="Retângulo 418">
              <a:extLst>
                <a:ext uri="{FF2B5EF4-FFF2-40B4-BE49-F238E27FC236}">
                  <a16:creationId xmlns:a16="http://schemas.microsoft.com/office/drawing/2014/main" id="{93406E1F-ED88-4942-8C2F-D81D657FF834}"/>
                </a:ext>
              </a:extLst>
            </p:cNvPr>
            <p:cNvSpPr/>
            <p:nvPr/>
          </p:nvSpPr>
          <p:spPr>
            <a:xfrm>
              <a:off x="8709419" y="2416207"/>
              <a:ext cx="388159" cy="36741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00" b="1" dirty="0"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IC12</a:t>
              </a:r>
              <a:endParaRPr lang="pt-BR" sz="1000" dirty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421" name="Caixa de texto 686">
              <a:extLst>
                <a:ext uri="{FF2B5EF4-FFF2-40B4-BE49-F238E27FC236}">
                  <a16:creationId xmlns:a16="http://schemas.microsoft.com/office/drawing/2014/main" id="{99E8E833-A86B-4AEC-A6B3-E346C17102D3}"/>
                </a:ext>
              </a:extLst>
            </p:cNvPr>
            <p:cNvSpPr txBox="1"/>
            <p:nvPr/>
          </p:nvSpPr>
          <p:spPr>
            <a:xfrm>
              <a:off x="8230358" y="2237293"/>
              <a:ext cx="416239" cy="262597"/>
            </a:xfrm>
            <a:prstGeom prst="rect">
              <a:avLst/>
            </a:prstGeom>
            <a:solidFill>
              <a:schemeClr val="lt1"/>
            </a:solidFill>
            <a:ln w="9525">
              <a:solidFill>
                <a:schemeClr val="bg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0.777</a:t>
              </a:r>
              <a:endParaRPr lang="pt-BR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424" name="Retângulo 423">
              <a:extLst>
                <a:ext uri="{FF2B5EF4-FFF2-40B4-BE49-F238E27FC236}">
                  <a16:creationId xmlns:a16="http://schemas.microsoft.com/office/drawing/2014/main" id="{EF7DF175-B602-418E-8043-36030194205D}"/>
                </a:ext>
              </a:extLst>
            </p:cNvPr>
            <p:cNvSpPr/>
            <p:nvPr/>
          </p:nvSpPr>
          <p:spPr>
            <a:xfrm>
              <a:off x="8700261" y="2873310"/>
              <a:ext cx="388159" cy="36741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00" b="1" dirty="0"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IC13</a:t>
              </a:r>
              <a:endParaRPr lang="pt-BR" sz="1000" dirty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426" name="Caixa de texto 686">
              <a:extLst>
                <a:ext uri="{FF2B5EF4-FFF2-40B4-BE49-F238E27FC236}">
                  <a16:creationId xmlns:a16="http://schemas.microsoft.com/office/drawing/2014/main" id="{D4C608B9-27F3-4B09-9D1E-E448FFD9178F}"/>
                </a:ext>
              </a:extLst>
            </p:cNvPr>
            <p:cNvSpPr txBox="1"/>
            <p:nvPr/>
          </p:nvSpPr>
          <p:spPr>
            <a:xfrm>
              <a:off x="8145181" y="2581566"/>
              <a:ext cx="409845" cy="238287"/>
            </a:xfrm>
            <a:prstGeom prst="rect">
              <a:avLst/>
            </a:prstGeom>
            <a:solidFill>
              <a:schemeClr val="lt1"/>
            </a:solidFill>
            <a:ln w="9525">
              <a:solidFill>
                <a:schemeClr val="bg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0.758</a:t>
              </a:r>
              <a:endParaRPr lang="pt-BR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429" name="Retângulo 428">
              <a:extLst>
                <a:ext uri="{FF2B5EF4-FFF2-40B4-BE49-F238E27FC236}">
                  <a16:creationId xmlns:a16="http://schemas.microsoft.com/office/drawing/2014/main" id="{EA136F72-1199-4F5E-A43D-9F4D7FCE3222}"/>
                </a:ext>
              </a:extLst>
            </p:cNvPr>
            <p:cNvSpPr/>
            <p:nvPr/>
          </p:nvSpPr>
          <p:spPr>
            <a:xfrm>
              <a:off x="8687496" y="3307814"/>
              <a:ext cx="388159" cy="36741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00" b="1" dirty="0"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IC3</a:t>
              </a:r>
              <a:endParaRPr lang="pt-BR" sz="1000" dirty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431" name="Caixa de texto 686">
              <a:extLst>
                <a:ext uri="{FF2B5EF4-FFF2-40B4-BE49-F238E27FC236}">
                  <a16:creationId xmlns:a16="http://schemas.microsoft.com/office/drawing/2014/main" id="{1D74FB24-3AFA-4B13-B080-CC0A71FD16CE}"/>
                </a:ext>
              </a:extLst>
            </p:cNvPr>
            <p:cNvSpPr txBox="1"/>
            <p:nvPr/>
          </p:nvSpPr>
          <p:spPr>
            <a:xfrm>
              <a:off x="8125144" y="2921163"/>
              <a:ext cx="429882" cy="234308"/>
            </a:xfrm>
            <a:prstGeom prst="rect">
              <a:avLst/>
            </a:prstGeom>
            <a:solidFill>
              <a:schemeClr val="lt1"/>
            </a:solidFill>
            <a:ln w="9525">
              <a:solidFill>
                <a:schemeClr val="bg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0.864</a:t>
              </a:r>
              <a:endParaRPr lang="pt-BR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434" name="Retângulo 433">
              <a:extLst>
                <a:ext uri="{FF2B5EF4-FFF2-40B4-BE49-F238E27FC236}">
                  <a16:creationId xmlns:a16="http://schemas.microsoft.com/office/drawing/2014/main" id="{98FDDE56-9F54-45B0-8289-8F0757F887F4}"/>
                </a:ext>
              </a:extLst>
            </p:cNvPr>
            <p:cNvSpPr/>
            <p:nvPr/>
          </p:nvSpPr>
          <p:spPr>
            <a:xfrm>
              <a:off x="8667467" y="3734678"/>
              <a:ext cx="388159" cy="36741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00" b="1" dirty="0"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IC4</a:t>
              </a:r>
              <a:endParaRPr lang="pt-BR" sz="1000" dirty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436" name="Caixa de texto 686">
              <a:extLst>
                <a:ext uri="{FF2B5EF4-FFF2-40B4-BE49-F238E27FC236}">
                  <a16:creationId xmlns:a16="http://schemas.microsoft.com/office/drawing/2014/main" id="{0205A496-4F9E-4099-9898-B33D3C9C163E}"/>
                </a:ext>
              </a:extLst>
            </p:cNvPr>
            <p:cNvSpPr txBox="1"/>
            <p:nvPr/>
          </p:nvSpPr>
          <p:spPr>
            <a:xfrm>
              <a:off x="8230359" y="3419515"/>
              <a:ext cx="304390" cy="214020"/>
            </a:xfrm>
            <a:prstGeom prst="rect">
              <a:avLst/>
            </a:prstGeom>
            <a:solidFill>
              <a:schemeClr val="lt1"/>
            </a:solidFill>
            <a:ln w="9525">
              <a:solidFill>
                <a:schemeClr val="bg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0.864</a:t>
              </a:r>
              <a:endParaRPr lang="pt-BR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54" name="Caixa de texto 680"/>
            <p:cNvSpPr txBox="1"/>
            <p:nvPr/>
          </p:nvSpPr>
          <p:spPr>
            <a:xfrm>
              <a:off x="6621689" y="5606140"/>
              <a:ext cx="432027" cy="257775"/>
            </a:xfrm>
            <a:prstGeom prst="rect">
              <a:avLst/>
            </a:prstGeom>
            <a:solidFill>
              <a:schemeClr val="lt1"/>
            </a:solidFill>
            <a:ln w="9525">
              <a:solidFill>
                <a:schemeClr val="bg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0.840</a:t>
              </a:r>
              <a:endParaRPr lang="pt-BR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55" name="Caixa de texto 681"/>
            <p:cNvSpPr txBox="1"/>
            <p:nvPr/>
          </p:nvSpPr>
          <p:spPr>
            <a:xfrm>
              <a:off x="6720137" y="5870470"/>
              <a:ext cx="432027" cy="263528"/>
            </a:xfrm>
            <a:prstGeom prst="rect">
              <a:avLst/>
            </a:prstGeom>
            <a:solidFill>
              <a:schemeClr val="lt1"/>
            </a:solidFill>
            <a:ln w="9525">
              <a:solidFill>
                <a:schemeClr val="bg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0.871</a:t>
              </a:r>
              <a:endParaRPr lang="pt-BR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56" name="Caixa de texto 682"/>
            <p:cNvSpPr txBox="1"/>
            <p:nvPr/>
          </p:nvSpPr>
          <p:spPr>
            <a:xfrm>
              <a:off x="7206678" y="5870470"/>
              <a:ext cx="432027" cy="257775"/>
            </a:xfrm>
            <a:prstGeom prst="rect">
              <a:avLst/>
            </a:prstGeom>
            <a:solidFill>
              <a:schemeClr val="lt1"/>
            </a:solidFill>
            <a:ln w="9525">
              <a:solidFill>
                <a:schemeClr val="bg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00" b="1" dirty="0">
                  <a:solidFill>
                    <a:srgbClr val="0070C0"/>
                  </a:solidFill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0</a:t>
              </a:r>
              <a:r>
                <a:rPr lang="pt-BR" sz="1000" b="1" dirty="0">
                  <a:solidFill>
                    <a:srgbClr val="0070C0"/>
                  </a:solidFill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.893</a:t>
              </a:r>
              <a:endParaRPr lang="pt-BR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57" name="Caixa de texto 683"/>
            <p:cNvSpPr txBox="1"/>
            <p:nvPr/>
          </p:nvSpPr>
          <p:spPr>
            <a:xfrm>
              <a:off x="7632736" y="5820073"/>
              <a:ext cx="432027" cy="257775"/>
            </a:xfrm>
            <a:prstGeom prst="rect">
              <a:avLst/>
            </a:prstGeom>
            <a:solidFill>
              <a:schemeClr val="lt1"/>
            </a:solidFill>
            <a:ln w="9525">
              <a:solidFill>
                <a:schemeClr val="bg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0.879</a:t>
              </a:r>
              <a:endParaRPr lang="pt-BR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58" name="Caixa de texto 684"/>
            <p:cNvSpPr txBox="1"/>
            <p:nvPr/>
          </p:nvSpPr>
          <p:spPr>
            <a:xfrm>
              <a:off x="7872085" y="5477715"/>
              <a:ext cx="358273" cy="277098"/>
            </a:xfrm>
            <a:prstGeom prst="rect">
              <a:avLst/>
            </a:prstGeom>
            <a:solidFill>
              <a:schemeClr val="lt1"/>
            </a:solidFill>
            <a:ln w="9525">
              <a:solidFill>
                <a:schemeClr val="bg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0.666</a:t>
              </a:r>
              <a:endParaRPr lang="pt-BR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cxnSp>
          <p:nvCxnSpPr>
            <p:cNvPr id="490" name="Conector de seta reta 11">
              <a:extLst>
                <a:ext uri="{FF2B5EF4-FFF2-40B4-BE49-F238E27FC236}">
                  <a16:creationId xmlns:a16="http://schemas.microsoft.com/office/drawing/2014/main" id="{394C9502-D7D7-4CD9-9CEB-9B449B50E058}"/>
                </a:ext>
              </a:extLst>
            </p:cNvPr>
            <p:cNvCxnSpPr>
              <a:cxnSpLocks/>
              <a:stCxn id="36" idx="2"/>
              <a:endCxn id="276" idx="6"/>
            </p:cNvCxnSpPr>
            <p:nvPr/>
          </p:nvCxnSpPr>
          <p:spPr>
            <a:xfrm flipH="1" flipV="1">
              <a:off x="3965472" y="5033176"/>
              <a:ext cx="2658946" cy="4485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1" name="Conector de seta reta 11">
              <a:extLst>
                <a:ext uri="{FF2B5EF4-FFF2-40B4-BE49-F238E27FC236}">
                  <a16:creationId xmlns:a16="http://schemas.microsoft.com/office/drawing/2014/main" id="{8F1D0EAC-6969-421F-B9D0-85D16B2D077A}"/>
                </a:ext>
              </a:extLst>
            </p:cNvPr>
            <p:cNvCxnSpPr>
              <a:cxnSpLocks/>
              <a:stCxn id="276" idx="0"/>
              <a:endCxn id="63" idx="4"/>
            </p:cNvCxnSpPr>
            <p:nvPr/>
          </p:nvCxnSpPr>
          <p:spPr>
            <a:xfrm flipV="1">
              <a:off x="3334804" y="2921163"/>
              <a:ext cx="0" cy="1706068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7" name="Conector de seta reta 11">
              <a:extLst>
                <a:ext uri="{FF2B5EF4-FFF2-40B4-BE49-F238E27FC236}">
                  <a16:creationId xmlns:a16="http://schemas.microsoft.com/office/drawing/2014/main" id="{D287AE7C-159B-4778-883A-D0DD9994EF1A}"/>
                </a:ext>
              </a:extLst>
            </p:cNvPr>
            <p:cNvCxnSpPr>
              <a:cxnSpLocks/>
              <a:stCxn id="36" idx="0"/>
              <a:endCxn id="15" idx="4"/>
            </p:cNvCxnSpPr>
            <p:nvPr/>
          </p:nvCxnSpPr>
          <p:spPr>
            <a:xfrm flipH="1" flipV="1">
              <a:off x="7215265" y="2927234"/>
              <a:ext cx="1167" cy="1704482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0" name="Conector de seta reta 11">
              <a:extLst>
                <a:ext uri="{FF2B5EF4-FFF2-40B4-BE49-F238E27FC236}">
                  <a16:creationId xmlns:a16="http://schemas.microsoft.com/office/drawing/2014/main" id="{460A6906-44A6-4E1A-8720-65044CF14DFA}"/>
                </a:ext>
              </a:extLst>
            </p:cNvPr>
            <p:cNvCxnSpPr>
              <a:cxnSpLocks/>
              <a:stCxn id="276" idx="7"/>
              <a:endCxn id="15" idx="3"/>
            </p:cNvCxnSpPr>
            <p:nvPr/>
          </p:nvCxnSpPr>
          <p:spPr>
            <a:xfrm flipV="1">
              <a:off x="3780753" y="2808323"/>
              <a:ext cx="3014790" cy="1937807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1" name="Conector de seta reta 11">
              <a:extLst>
                <a:ext uri="{FF2B5EF4-FFF2-40B4-BE49-F238E27FC236}">
                  <a16:creationId xmlns:a16="http://schemas.microsoft.com/office/drawing/2014/main" id="{32C78C27-352F-4CA1-9DA9-3CBC5529B38F}"/>
                </a:ext>
              </a:extLst>
            </p:cNvPr>
            <p:cNvCxnSpPr>
              <a:cxnSpLocks/>
              <a:stCxn id="36" idx="1"/>
              <a:endCxn id="63" idx="6"/>
            </p:cNvCxnSpPr>
            <p:nvPr/>
          </p:nvCxnSpPr>
          <p:spPr>
            <a:xfrm flipH="1" flipV="1">
              <a:off x="3965472" y="2515227"/>
              <a:ext cx="2832343" cy="2235388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9" name="Caixa de texto 654">
              <a:extLst>
                <a:ext uri="{FF2B5EF4-FFF2-40B4-BE49-F238E27FC236}">
                  <a16:creationId xmlns:a16="http://schemas.microsoft.com/office/drawing/2014/main" id="{5CDA64C6-CAC0-45C0-BFFB-9A709461C89A}"/>
                </a:ext>
              </a:extLst>
            </p:cNvPr>
            <p:cNvSpPr txBox="1"/>
            <p:nvPr/>
          </p:nvSpPr>
          <p:spPr>
            <a:xfrm>
              <a:off x="883855" y="6023521"/>
              <a:ext cx="286059" cy="258784"/>
            </a:xfrm>
            <a:prstGeom prst="rect">
              <a:avLst/>
            </a:prstGeom>
            <a:solidFill>
              <a:schemeClr val="lt1"/>
            </a:solidFill>
            <a:ln w="9525">
              <a:solidFill>
                <a:schemeClr val="bg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0.718</a:t>
              </a:r>
              <a:endParaRPr lang="pt-BR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568" name="Caixa de texto 679">
              <a:extLst>
                <a:ext uri="{FF2B5EF4-FFF2-40B4-BE49-F238E27FC236}">
                  <a16:creationId xmlns:a16="http://schemas.microsoft.com/office/drawing/2014/main" id="{9F5CEC57-B678-4701-99F8-A06820731613}"/>
                </a:ext>
              </a:extLst>
            </p:cNvPr>
            <p:cNvSpPr txBox="1"/>
            <p:nvPr/>
          </p:nvSpPr>
          <p:spPr>
            <a:xfrm>
              <a:off x="4010954" y="5910679"/>
              <a:ext cx="380251" cy="195842"/>
            </a:xfrm>
            <a:prstGeom prst="rect">
              <a:avLst/>
            </a:prstGeom>
            <a:solidFill>
              <a:schemeClr val="lt1"/>
            </a:solidFill>
            <a:ln w="9525">
              <a:solidFill>
                <a:schemeClr val="bg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0.839</a:t>
              </a:r>
              <a:endParaRPr lang="pt-BR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29" name="Caixa de texto 703"/>
            <p:cNvSpPr txBox="1"/>
            <p:nvPr/>
          </p:nvSpPr>
          <p:spPr>
            <a:xfrm>
              <a:off x="5588835" y="794793"/>
              <a:ext cx="386027" cy="223197"/>
            </a:xfrm>
            <a:prstGeom prst="rect">
              <a:avLst/>
            </a:prstGeom>
            <a:solidFill>
              <a:schemeClr val="lt1"/>
            </a:solidFill>
            <a:ln w="9525">
              <a:solidFill>
                <a:schemeClr val="bg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1000" b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0.788</a:t>
              </a:r>
              <a:endParaRPr lang="pt-BR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</p:grpSp>
      <p:sp>
        <p:nvSpPr>
          <p:cNvPr id="163" name="Caixa de texto 181">
            <a:extLst>
              <a:ext uri="{FF2B5EF4-FFF2-40B4-BE49-F238E27FC236}">
                <a16:creationId xmlns:a16="http://schemas.microsoft.com/office/drawing/2014/main" id="{29133AB8-EC10-42EC-A698-9BDE39F70F46}"/>
              </a:ext>
            </a:extLst>
          </p:cNvPr>
          <p:cNvSpPr txBox="1"/>
          <p:nvPr/>
        </p:nvSpPr>
        <p:spPr>
          <a:xfrm>
            <a:off x="7029074" y="3812769"/>
            <a:ext cx="398088" cy="25288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pt-BR" sz="1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0.596</a:t>
            </a:r>
            <a:endParaRPr lang="pt-BR" sz="1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64" name="Caixa de texto 181">
            <a:extLst>
              <a:ext uri="{FF2B5EF4-FFF2-40B4-BE49-F238E27FC236}">
                <a16:creationId xmlns:a16="http://schemas.microsoft.com/office/drawing/2014/main" id="{EEF8CA57-8F3B-4DB3-9B4B-D33D8F065E6D}"/>
              </a:ext>
            </a:extLst>
          </p:cNvPr>
          <p:cNvSpPr txBox="1"/>
          <p:nvPr/>
        </p:nvSpPr>
        <p:spPr>
          <a:xfrm>
            <a:off x="5109409" y="4985625"/>
            <a:ext cx="398088" cy="25288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pt-BR" sz="1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0.048</a:t>
            </a:r>
            <a:endParaRPr lang="pt-BR" sz="1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49" name="Caixa de texto 181">
            <a:extLst>
              <a:ext uri="{FF2B5EF4-FFF2-40B4-BE49-F238E27FC236}">
                <a16:creationId xmlns:a16="http://schemas.microsoft.com/office/drawing/2014/main" id="{F59693D9-0C50-46C3-81F8-89119BDE052D}"/>
              </a:ext>
            </a:extLst>
          </p:cNvPr>
          <p:cNvSpPr txBox="1"/>
          <p:nvPr/>
        </p:nvSpPr>
        <p:spPr>
          <a:xfrm>
            <a:off x="5109409" y="2443166"/>
            <a:ext cx="398088" cy="25288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pt-BR" sz="1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0.322</a:t>
            </a:r>
            <a:endParaRPr lang="pt-BR" sz="1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61" name="Caixa de texto 181">
            <a:extLst>
              <a:ext uri="{FF2B5EF4-FFF2-40B4-BE49-F238E27FC236}">
                <a16:creationId xmlns:a16="http://schemas.microsoft.com/office/drawing/2014/main" id="{F99FEFF3-B88F-45C6-84E1-140348C10DAB}"/>
              </a:ext>
            </a:extLst>
          </p:cNvPr>
          <p:cNvSpPr txBox="1"/>
          <p:nvPr/>
        </p:nvSpPr>
        <p:spPr>
          <a:xfrm>
            <a:off x="4622217" y="3069734"/>
            <a:ext cx="398088" cy="25288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pt-BR" sz="1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0.606</a:t>
            </a:r>
            <a:endParaRPr lang="pt-BR" sz="1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62" name="Caixa de texto 181">
            <a:extLst>
              <a:ext uri="{FF2B5EF4-FFF2-40B4-BE49-F238E27FC236}">
                <a16:creationId xmlns:a16="http://schemas.microsoft.com/office/drawing/2014/main" id="{766BD639-1AEF-4F97-9B67-9230955E58F3}"/>
              </a:ext>
            </a:extLst>
          </p:cNvPr>
          <p:cNvSpPr txBox="1"/>
          <p:nvPr/>
        </p:nvSpPr>
        <p:spPr>
          <a:xfrm>
            <a:off x="4680892" y="4021653"/>
            <a:ext cx="398088" cy="25288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pt-BR" sz="1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0.508</a:t>
            </a:r>
            <a:endParaRPr lang="pt-BR" sz="1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65" name="Caixa de texto 181">
            <a:extLst>
              <a:ext uri="{FF2B5EF4-FFF2-40B4-BE49-F238E27FC236}">
                <a16:creationId xmlns:a16="http://schemas.microsoft.com/office/drawing/2014/main" id="{B0C1A5CB-ADCF-43AF-A5AC-6EF02AE8F119}"/>
              </a:ext>
            </a:extLst>
          </p:cNvPr>
          <p:cNvSpPr txBox="1"/>
          <p:nvPr/>
        </p:nvSpPr>
        <p:spPr>
          <a:xfrm>
            <a:off x="3099641" y="3612315"/>
            <a:ext cx="398088" cy="25288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pt-BR" sz="1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0.208</a:t>
            </a:r>
            <a:endParaRPr lang="pt-BR" sz="1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2006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</Words>
  <Application>Microsoft Office PowerPoint</Application>
  <PresentationFormat>Apresentação na tela (4:3)</PresentationFormat>
  <Paragraphs>101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 Math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2023-02-19T17:43:52Z</dcterms:created>
  <dcterms:modified xsi:type="dcterms:W3CDTF">2023-08-22T18:22:56Z</dcterms:modified>
</cp:coreProperties>
</file>